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73" r:id="rId4"/>
    <p:sldId id="280" r:id="rId5"/>
    <p:sldId id="274" r:id="rId6"/>
    <p:sldId id="264" r:id="rId7"/>
    <p:sldId id="275" r:id="rId8"/>
    <p:sldId id="281" r:id="rId9"/>
    <p:sldId id="283" r:id="rId10"/>
    <p:sldId id="279" r:id="rId11"/>
    <p:sldId id="286" r:id="rId12"/>
    <p:sldId id="285" r:id="rId13"/>
    <p:sldId id="284" r:id="rId14"/>
    <p:sldId id="276" r:id="rId15"/>
    <p:sldId id="277" r:id="rId16"/>
    <p:sldId id="266" r:id="rId17"/>
    <p:sldId id="282" r:id="rId18"/>
    <p:sldId id="265"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A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126011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158880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5107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720549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34415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122054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120649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97972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220358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86653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8A0314-0B84-4B8C-9048-D5830715CBF6}"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8995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8A0314-0B84-4B8C-9048-D5830715CBF6}" type="datetimeFigureOut">
              <a:rPr lang="en-GB" smtClean="0"/>
              <a:t>29/01/2024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05892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8A0314-0B84-4B8C-9048-D5830715CBF6}" type="datetimeFigureOut">
              <a:rPr lang="en-GB" smtClean="0"/>
              <a:t>29/01/2024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83133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A0314-0B84-4B8C-9048-D5830715CBF6}" type="datetimeFigureOut">
              <a:rPr lang="en-GB" smtClean="0"/>
              <a:t>29/01/2024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244646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8A0314-0B84-4B8C-9048-D5830715CBF6}"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568814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8A0314-0B84-4B8C-9048-D5830715CBF6}"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87892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8A0314-0B84-4B8C-9048-D5830715CBF6}" type="datetimeFigureOut">
              <a:rPr lang="en-GB" smtClean="0"/>
              <a:t>29/01/2024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1D8B375-9393-4241-A8B0-7D85A36E0F47}" type="slidenum">
              <a:rPr lang="en-GB" smtClean="0"/>
              <a:t>‹#›</a:t>
            </a:fld>
            <a:endParaRPr lang="en-GB"/>
          </a:p>
        </p:txBody>
      </p:sp>
    </p:spTree>
    <p:extLst>
      <p:ext uri="{BB962C8B-B14F-4D97-AF65-F5344CB8AC3E}">
        <p14:creationId xmlns:p14="http://schemas.microsoft.com/office/powerpoint/2010/main" val="23026209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ideo" Target="https://www.youtube.com/embed/xdb_cttBKB0?si=94o1Bx0NrNKwmxbw" TargetMode="External"/><Relationship Id="rId5" Type="http://schemas.openxmlformats.org/officeDocument/2006/relationships/hyperlink" Target="https://www.youtube.com/watch?v=xdb_cttBKB0"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ideo" Target="https://www.youtube.com/embed/zJIYLjU-wqE?si=w5x9fbYuJd7pbmfF" TargetMode="External"/><Relationship Id="rId5" Type="http://schemas.openxmlformats.org/officeDocument/2006/relationships/hyperlink" Target="https://www.youtube.com/watch?v=zJIYLjU-wqE"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ideo" Target="https://www.youtube.com/embed/LANKDZKFJ2Y?si=I8L2COVhIWUZ2OjR" TargetMode="External"/><Relationship Id="rId5" Type="http://schemas.openxmlformats.org/officeDocument/2006/relationships/hyperlink" Target="https://www.youtube.com/watch?v=LANKDZKFJ2Y"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photos/green-plants-CGK2ysT9aOo?utm_content=creditCopyText&amp;utm_medium=referral&amp;utm_source=unsplash" TargetMode="External"/><Relationship Id="rId2" Type="http://schemas.openxmlformats.org/officeDocument/2006/relationships/hyperlink" Target="https://unsplash.com/@markusspiske?utm_content=creditCopyText&amp;utm_medium=referral&amp;utm_source=unsplash"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natre.org.uk/uploads/Spirited%20Arts/2023/Spirited%20Arts%202023%20themes%20-%20Art%20in%20Heaven%20themes.pdf" TargetMode="External"/><Relationship Id="rId2" Type="http://schemas.openxmlformats.org/officeDocument/2006/relationships/hyperlink" Target="mailto:schoolsmission@elydiocese.org"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unsplash.com/photos/white-jigsaw-puzzle-pieces-on-brown-marble-table-SqjhKY9877M?utm_content=creditCopyText&amp;utm_medium=referral&amp;utm_source=unsplash" TargetMode="External"/><Relationship Id="rId7" Type="http://schemas.openxmlformats.org/officeDocument/2006/relationships/image" Target="../media/image4.jpeg"/><Relationship Id="rId2" Type="http://schemas.openxmlformats.org/officeDocument/2006/relationships/hyperlink" Target="https://unsplash.com/@supergios?utm_content=creditCopyText&amp;utm_medium=referral&amp;utm_source=unsplash" TargetMode="External"/><Relationship Id="rId1" Type="http://schemas.openxmlformats.org/officeDocument/2006/relationships/slideLayout" Target="../slideLayouts/slideLayout10.xml"/><Relationship Id="rId6" Type="http://schemas.openxmlformats.org/officeDocument/2006/relationships/hyperlink" Target="https://unsplash.com/photos/white-and-pink-jigsaw-puzzle-ETL4_ZPBH1s?utm_content=creditCopyText&amp;utm_medium=referral&amp;utm_source=unsplash" TargetMode="External"/><Relationship Id="rId5" Type="http://schemas.openxmlformats.org/officeDocument/2006/relationships/hyperlink" Target="https://unsplash.com/@biancablah?utm_content=creditCopyText&amp;utm_medium=referral&amp;utm_source=unsplash" TargetMode="Externa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photos/sun-light-passing-through-green-leafed-tree-EwKXn5CapA4?utm_content=creditCopyText&amp;utm_medium=referral&amp;utm_source=unsplash" TargetMode="External"/><Relationship Id="rId2" Type="http://schemas.openxmlformats.org/officeDocument/2006/relationships/hyperlink" Target="https://unsplash.com/@jeremybishop?utm_content=creditCopyText&amp;utm_medium=referral&amp;utm_source=unsplash"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HjGw_O2h5bE"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HjGw_O2h5bE"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02BF98-AA8D-CDA4-4C99-422DD5C7D1EF}"/>
              </a:ext>
            </a:extLst>
          </p:cNvPr>
          <p:cNvSpPr>
            <a:spLocks noGrp="1"/>
          </p:cNvSpPr>
          <p:nvPr>
            <p:ph type="subTitle" idx="1"/>
          </p:nvPr>
        </p:nvSpPr>
        <p:spPr>
          <a:xfrm>
            <a:off x="1692316" y="5191735"/>
            <a:ext cx="8807365" cy="1096899"/>
          </a:xfrm>
        </p:spPr>
        <p:txBody>
          <a:bodyPr>
            <a:normAutofit/>
          </a:bodyPr>
          <a:lstStyle/>
          <a:p>
            <a:pPr algn="ctr"/>
            <a:r>
              <a:rPr lang="en-GB" sz="4800" dirty="0">
                <a:solidFill>
                  <a:srgbClr val="002060"/>
                </a:solidFill>
              </a:rPr>
              <a:t>Week Six - Recreation</a:t>
            </a:r>
          </a:p>
        </p:txBody>
      </p:sp>
      <p:pic>
        <p:nvPicPr>
          <p:cNvPr id="7" name="Picture 6" descr="A pink and black logo&#10;&#10;Description automatically generated">
            <a:extLst>
              <a:ext uri="{FF2B5EF4-FFF2-40B4-BE49-F238E27FC236}">
                <a16:creationId xmlns:a16="http://schemas.microsoft.com/office/drawing/2014/main" id="{8C2F5298-CD24-4C87-8772-3EA45C98F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289" y="420450"/>
            <a:ext cx="1693552" cy="662397"/>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19FA776F-DEF6-41F5-80EB-55EC4DC23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882" y="420450"/>
            <a:ext cx="1787702" cy="644909"/>
          </a:xfrm>
          <a:prstGeom prst="rect">
            <a:avLst/>
          </a:prstGeom>
        </p:spPr>
      </p:pic>
      <p:sp>
        <p:nvSpPr>
          <p:cNvPr id="11" name="Title 1">
            <a:extLst>
              <a:ext uri="{FF2B5EF4-FFF2-40B4-BE49-F238E27FC236}">
                <a16:creationId xmlns:a16="http://schemas.microsoft.com/office/drawing/2014/main" id="{EB247210-BAF4-4113-807F-E905D51E8A64}"/>
              </a:ext>
            </a:extLst>
          </p:cNvPr>
          <p:cNvSpPr txBox="1">
            <a:spLocks/>
          </p:cNvSpPr>
          <p:nvPr/>
        </p:nvSpPr>
        <p:spPr>
          <a:xfrm>
            <a:off x="547007" y="3163776"/>
            <a:ext cx="11097985"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7000"/>
              </a:lnSpc>
              <a:spcAft>
                <a:spcPts val="800"/>
              </a:spcAft>
            </a:pPr>
            <a:r>
              <a:rPr lang="en-GB" b="1" dirty="0"/>
              <a:t>Bishops’ Lent Challenge 2024</a:t>
            </a:r>
            <a:br>
              <a:rPr lang="en-GB" dirty="0">
                <a:solidFill>
                  <a:srgbClr val="272F92"/>
                </a:solidFill>
              </a:rPr>
            </a:br>
            <a:r>
              <a:rPr lang="en-GB" sz="3600" b="1" dirty="0">
                <a:solidFill>
                  <a:srgbClr val="A71A26"/>
                </a:solidFill>
              </a:rPr>
              <a:t>This is the time</a:t>
            </a:r>
            <a:br>
              <a:rPr lang="en-GB" sz="3600" b="1" dirty="0">
                <a:solidFill>
                  <a:srgbClr val="272F92"/>
                </a:solidFill>
              </a:rPr>
            </a:br>
            <a:br>
              <a:rPr lang="en-GB" sz="3600" b="1" dirty="0">
                <a:solidFill>
                  <a:srgbClr val="272F92"/>
                </a:solidFill>
              </a:rPr>
            </a:br>
            <a:r>
              <a:rPr lang="en-GB" sz="3600" b="1" dirty="0">
                <a:solidFill>
                  <a:srgbClr val="272F92"/>
                </a:solidFill>
              </a:rPr>
              <a:t>‘</a:t>
            </a:r>
            <a:r>
              <a:rPr lang="en-US" sz="2800" i="1" dirty="0">
                <a:solidFill>
                  <a:srgbClr val="002060"/>
                </a:solidFill>
                <a:latin typeface="Sassoon Infant Std"/>
                <a:ea typeface="Calibri" panose="020F0502020204030204" pitchFamily="34" charset="0"/>
                <a:cs typeface="Times New Roman" panose="02020603050405020304" pitchFamily="18" charset="0"/>
              </a:rPr>
              <a:t>For I know the plans I have for you… plans to give you hope and a future’</a:t>
            </a:r>
            <a:br>
              <a:rPr lang="en-GB" sz="2800" i="1" dirty="0">
                <a:latin typeface="Calibri" panose="020F0502020204030204" pitchFamily="34" charset="0"/>
                <a:ea typeface="Calibri" panose="020F0502020204030204" pitchFamily="34" charset="0"/>
                <a:cs typeface="Times New Roman" panose="02020603050405020304" pitchFamily="18" charset="0"/>
              </a:rPr>
            </a:br>
            <a:r>
              <a:rPr lang="en-US" sz="2800" i="1" dirty="0">
                <a:solidFill>
                  <a:srgbClr val="002060"/>
                </a:solidFill>
                <a:latin typeface="Sassoon Infant Std"/>
                <a:ea typeface="Calibri" panose="020F0502020204030204" pitchFamily="34" charset="0"/>
                <a:cs typeface="Times New Roman" panose="02020603050405020304" pitchFamily="18" charset="0"/>
              </a:rPr>
              <a:t>Jeremiah 29:11</a:t>
            </a:r>
            <a:endParaRPr lang="en-GB" sz="2800" b="1" dirty="0">
              <a:solidFill>
                <a:srgbClr val="272F92"/>
              </a:solidFill>
            </a:endParaRPr>
          </a:p>
        </p:txBody>
      </p:sp>
    </p:spTree>
    <p:extLst>
      <p:ext uri="{BB962C8B-B14F-4D97-AF65-F5344CB8AC3E}">
        <p14:creationId xmlns:p14="http://schemas.microsoft.com/office/powerpoint/2010/main" val="284139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Picture 3" descr="Close-up of a sheet of music&#10;&#10;Description automatically generated">
            <a:extLst>
              <a:ext uri="{FF2B5EF4-FFF2-40B4-BE49-F238E27FC236}">
                <a16:creationId xmlns:a16="http://schemas.microsoft.com/office/drawing/2014/main" id="{3980A770-7B5C-4A44-B5D1-5C4B7A21CAF1}"/>
              </a:ext>
            </a:extLst>
          </p:cNvPr>
          <p:cNvPicPr>
            <a:picLocks noChangeAspect="1"/>
          </p:cNvPicPr>
          <p:nvPr/>
        </p:nvPicPr>
        <p:blipFill rotWithShape="1">
          <a:blip r:embed="rId2">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989B43-6144-0515-1AA4-6F6E23E016B3}"/>
              </a:ext>
            </a:extLst>
          </p:cNvPr>
          <p:cNvSpPr>
            <a:spLocks noGrp="1"/>
          </p:cNvSpPr>
          <p:nvPr>
            <p:ph type="title"/>
          </p:nvPr>
        </p:nvSpPr>
        <p:spPr>
          <a:xfrm>
            <a:off x="842597" y="773879"/>
            <a:ext cx="4088190" cy="835934"/>
          </a:xfrm>
        </p:spPr>
        <p:txBody>
          <a:bodyPr vert="horz" lIns="91440" tIns="45720" rIns="91440" bIns="45720" rtlCol="0" anchor="b">
            <a:normAutofit fontScale="90000"/>
          </a:bodyPr>
          <a:lstStyle/>
          <a:p>
            <a:pPr algn="ctr"/>
            <a:r>
              <a:rPr lang="en-US" sz="4800" dirty="0"/>
              <a:t>Let’s Sing!</a:t>
            </a:r>
            <a:br>
              <a:rPr lang="en-US" sz="4800" dirty="0"/>
            </a:br>
            <a:r>
              <a:rPr lang="en-US" sz="4800" dirty="0"/>
              <a:t>Choose</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 name="TextBox 4">
            <a:extLst>
              <a:ext uri="{FF2B5EF4-FFF2-40B4-BE49-F238E27FC236}">
                <a16:creationId xmlns:a16="http://schemas.microsoft.com/office/drawing/2014/main" id="{756A67A7-F72A-DA1A-1F69-91BED91EF38E}"/>
              </a:ext>
            </a:extLst>
          </p:cNvPr>
          <p:cNvSpPr txBox="1"/>
          <p:nvPr/>
        </p:nvSpPr>
        <p:spPr>
          <a:xfrm>
            <a:off x="315668" y="2318685"/>
            <a:ext cx="5242088" cy="2542363"/>
          </a:xfrm>
          <a:prstGeom prst="rect">
            <a:avLst/>
          </a:prstGeom>
          <a:noFill/>
        </p:spPr>
        <p:txBody>
          <a:bodyPr wrap="square" rtlCol="0">
            <a:spAutoFit/>
          </a:bodyPr>
          <a:lstStyle/>
          <a:p>
            <a:pPr algn="ctr">
              <a:lnSpc>
                <a:spcPct val="107000"/>
              </a:lnSpc>
              <a:spcAft>
                <a:spcPts val="800"/>
              </a:spcAft>
            </a:pPr>
            <a:r>
              <a:rPr lang="en-US" sz="2800" dirty="0">
                <a:solidFill>
                  <a:srgbClr val="002060"/>
                </a:solidFill>
                <a:effectLst/>
                <a:latin typeface="Sassoon Infant Std"/>
                <a:ea typeface="Calibri" panose="020F0502020204030204" pitchFamily="34" charset="0"/>
                <a:cs typeface="Times New Roman" panose="02020603050405020304" pitchFamily="18" charset="0"/>
              </a:rPr>
              <a:t>Heaven is our home – Hillsong Kids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dirty="0">
                <a:solidFill>
                  <a:srgbClr val="002060"/>
                </a:solidFill>
                <a:effectLst/>
                <a:latin typeface="Sassoon Infant Std"/>
                <a:ea typeface="Calibri" panose="020F0502020204030204" pitchFamily="34" charset="0"/>
                <a:cs typeface="Times New Roman" panose="02020603050405020304" pitchFamily="18" charset="0"/>
              </a:rPr>
              <a:t>When I get to Heaven – Be the light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rgbClr val="002060"/>
                </a:solidFill>
                <a:effectLst/>
                <a:latin typeface="Sassoon Infant Std"/>
                <a:ea typeface="Calibri" panose="020F0502020204030204" pitchFamily="34" charset="0"/>
                <a:cs typeface="Times New Roman" panose="02020603050405020304" pitchFamily="18" charset="0"/>
              </a:rPr>
              <a:t>Walking On Heaven's Road – Christian Songs and Videos</a:t>
            </a:r>
            <a:endParaRPr lang="en-GB" sz="2800" dirty="0"/>
          </a:p>
        </p:txBody>
      </p:sp>
    </p:spTree>
    <p:extLst>
      <p:ext uri="{BB962C8B-B14F-4D97-AF65-F5344CB8AC3E}">
        <p14:creationId xmlns:p14="http://schemas.microsoft.com/office/powerpoint/2010/main" val="395575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Picture 3" descr="Close-up of a sheet of music&#10;&#10;Description automatically generated">
            <a:extLst>
              <a:ext uri="{FF2B5EF4-FFF2-40B4-BE49-F238E27FC236}">
                <a16:creationId xmlns:a16="http://schemas.microsoft.com/office/drawing/2014/main" id="{3980A770-7B5C-4A44-B5D1-5C4B7A21CAF1}"/>
              </a:ext>
            </a:extLst>
          </p:cNvPr>
          <p:cNvPicPr>
            <a:picLocks noChangeAspect="1"/>
          </p:cNvPicPr>
          <p:nvPr/>
        </p:nvPicPr>
        <p:blipFill rotWithShape="1">
          <a:blip r:embed="rId3">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989B43-6144-0515-1AA4-6F6E23E016B3}"/>
              </a:ext>
            </a:extLst>
          </p:cNvPr>
          <p:cNvSpPr>
            <a:spLocks noGrp="1"/>
          </p:cNvSpPr>
          <p:nvPr>
            <p:ph type="title"/>
          </p:nvPr>
        </p:nvSpPr>
        <p:spPr>
          <a:xfrm>
            <a:off x="421298" y="573854"/>
            <a:ext cx="4088190" cy="835934"/>
          </a:xfrm>
        </p:spPr>
        <p:txBody>
          <a:bodyPr vert="horz" lIns="91440" tIns="45720" rIns="91440" bIns="45720" rtlCol="0" anchor="b">
            <a:normAutofit fontScale="90000"/>
          </a:bodyPr>
          <a:lstStyle/>
          <a:p>
            <a:pPr algn="ctr"/>
            <a:r>
              <a:rPr lang="en-US" sz="4800" dirty="0"/>
              <a:t>Let’s Sing!</a:t>
            </a:r>
            <a:br>
              <a:rPr lang="en-US" sz="4800" dirty="0"/>
            </a:br>
            <a:endParaRPr lang="en-US" sz="4800" dirty="0"/>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3" name="Online Media 2">
            <a:hlinkClick r:id="" action="ppaction://media"/>
            <a:extLst>
              <a:ext uri="{FF2B5EF4-FFF2-40B4-BE49-F238E27FC236}">
                <a16:creationId xmlns:a16="http://schemas.microsoft.com/office/drawing/2014/main" id="{8B42EBB2-874B-43EE-A575-11EB81CD63ED}"/>
              </a:ext>
            </a:extLst>
          </p:cNvPr>
          <p:cNvPicPr>
            <a:picLocks noRot="1" noChangeAspect="1"/>
          </p:cNvPicPr>
          <p:nvPr>
            <a:videoFile r:link="rId1"/>
          </p:nvPr>
        </p:nvPicPr>
        <p:blipFill>
          <a:blip r:embed="rId4"/>
          <a:stretch>
            <a:fillRect/>
          </a:stretch>
        </p:blipFill>
        <p:spPr>
          <a:xfrm>
            <a:off x="1111539" y="896025"/>
            <a:ext cx="9903600" cy="5570775"/>
          </a:xfrm>
          <a:prstGeom prst="rect">
            <a:avLst/>
          </a:prstGeom>
        </p:spPr>
      </p:pic>
      <p:sp>
        <p:nvSpPr>
          <p:cNvPr id="7" name="Rectangle 6">
            <a:extLst>
              <a:ext uri="{FF2B5EF4-FFF2-40B4-BE49-F238E27FC236}">
                <a16:creationId xmlns:a16="http://schemas.microsoft.com/office/drawing/2014/main" id="{10250ACA-3FAC-4B9A-8625-C5CFF21BF042}"/>
              </a:ext>
            </a:extLst>
          </p:cNvPr>
          <p:cNvSpPr/>
          <p:nvPr/>
        </p:nvSpPr>
        <p:spPr>
          <a:xfrm>
            <a:off x="3524741" y="6466800"/>
            <a:ext cx="5411674" cy="369332"/>
          </a:xfrm>
          <a:prstGeom prst="rect">
            <a:avLst/>
          </a:prstGeom>
        </p:spPr>
        <p:txBody>
          <a:bodyPr wrap="none">
            <a:spAutoFit/>
          </a:bodyPr>
          <a:lstStyle/>
          <a:p>
            <a:r>
              <a:rPr lang="en-US" dirty="0">
                <a:hlinkClick r:id="rId5"/>
              </a:rPr>
              <a:t>https://www.youtube.com/watch?v=xdb_cttBKB0</a:t>
            </a:r>
            <a:r>
              <a:rPr lang="en-US" dirty="0"/>
              <a:t> </a:t>
            </a:r>
          </a:p>
        </p:txBody>
      </p:sp>
    </p:spTree>
    <p:extLst>
      <p:ext uri="{BB962C8B-B14F-4D97-AF65-F5344CB8AC3E}">
        <p14:creationId xmlns:p14="http://schemas.microsoft.com/office/powerpoint/2010/main" val="1492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Picture 3" descr="Close-up of a sheet of music&#10;&#10;Description automatically generated">
            <a:extLst>
              <a:ext uri="{FF2B5EF4-FFF2-40B4-BE49-F238E27FC236}">
                <a16:creationId xmlns:a16="http://schemas.microsoft.com/office/drawing/2014/main" id="{3980A770-7B5C-4A44-B5D1-5C4B7A21CAF1}"/>
              </a:ext>
            </a:extLst>
          </p:cNvPr>
          <p:cNvPicPr>
            <a:picLocks noChangeAspect="1"/>
          </p:cNvPicPr>
          <p:nvPr/>
        </p:nvPicPr>
        <p:blipFill rotWithShape="1">
          <a:blip r:embed="rId3">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989B43-6144-0515-1AA4-6F6E23E016B3}"/>
              </a:ext>
            </a:extLst>
          </p:cNvPr>
          <p:cNvSpPr>
            <a:spLocks noGrp="1"/>
          </p:cNvSpPr>
          <p:nvPr>
            <p:ph type="title"/>
          </p:nvPr>
        </p:nvSpPr>
        <p:spPr>
          <a:xfrm>
            <a:off x="27405" y="0"/>
            <a:ext cx="4088190" cy="835934"/>
          </a:xfrm>
        </p:spPr>
        <p:txBody>
          <a:bodyPr vert="horz" lIns="91440" tIns="45720" rIns="91440" bIns="45720" rtlCol="0" anchor="b">
            <a:normAutofit/>
          </a:bodyPr>
          <a:lstStyle/>
          <a:p>
            <a:pPr algn="r"/>
            <a:r>
              <a:rPr lang="en-US" sz="4800" dirty="0"/>
              <a:t>Let’s Sing!</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3" name="Online Media 2">
            <a:hlinkClick r:id="" action="ppaction://media"/>
            <a:extLst>
              <a:ext uri="{FF2B5EF4-FFF2-40B4-BE49-F238E27FC236}">
                <a16:creationId xmlns:a16="http://schemas.microsoft.com/office/drawing/2014/main" id="{BDB5C5D1-E495-46F2-8764-AA4EB787AF05}"/>
              </a:ext>
            </a:extLst>
          </p:cNvPr>
          <p:cNvPicPr>
            <a:picLocks noRot="1" noChangeAspect="1"/>
          </p:cNvPicPr>
          <p:nvPr>
            <a:videoFile r:link="rId1"/>
          </p:nvPr>
        </p:nvPicPr>
        <p:blipFill>
          <a:blip r:embed="rId4"/>
          <a:stretch>
            <a:fillRect/>
          </a:stretch>
        </p:blipFill>
        <p:spPr>
          <a:xfrm>
            <a:off x="1177131" y="914549"/>
            <a:ext cx="9837737" cy="5533727"/>
          </a:xfrm>
          <a:prstGeom prst="rect">
            <a:avLst/>
          </a:prstGeom>
        </p:spPr>
      </p:pic>
      <p:sp>
        <p:nvSpPr>
          <p:cNvPr id="7" name="Rectangle 6">
            <a:extLst>
              <a:ext uri="{FF2B5EF4-FFF2-40B4-BE49-F238E27FC236}">
                <a16:creationId xmlns:a16="http://schemas.microsoft.com/office/drawing/2014/main" id="{F620969E-246F-4B24-BEF0-E189BE52F29D}"/>
              </a:ext>
            </a:extLst>
          </p:cNvPr>
          <p:cNvSpPr/>
          <p:nvPr/>
        </p:nvSpPr>
        <p:spPr>
          <a:xfrm>
            <a:off x="3723129" y="6468472"/>
            <a:ext cx="5381217" cy="369332"/>
          </a:xfrm>
          <a:prstGeom prst="rect">
            <a:avLst/>
          </a:prstGeom>
        </p:spPr>
        <p:txBody>
          <a:bodyPr wrap="none">
            <a:spAutoFit/>
          </a:bodyPr>
          <a:lstStyle/>
          <a:p>
            <a:r>
              <a:rPr lang="en-US" dirty="0">
                <a:hlinkClick r:id="rId5"/>
              </a:rPr>
              <a:t>https://www.youtube.com/watch?v=zJIYLjU-wqE</a:t>
            </a:r>
            <a:r>
              <a:rPr lang="en-US" dirty="0"/>
              <a:t> </a:t>
            </a:r>
          </a:p>
        </p:txBody>
      </p:sp>
    </p:spTree>
    <p:extLst>
      <p:ext uri="{BB962C8B-B14F-4D97-AF65-F5344CB8AC3E}">
        <p14:creationId xmlns:p14="http://schemas.microsoft.com/office/powerpoint/2010/main" val="247359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Picture 3" descr="Close-up of a sheet of music&#10;&#10;Description automatically generated">
            <a:extLst>
              <a:ext uri="{FF2B5EF4-FFF2-40B4-BE49-F238E27FC236}">
                <a16:creationId xmlns:a16="http://schemas.microsoft.com/office/drawing/2014/main" id="{3980A770-7B5C-4A44-B5D1-5C4B7A21CAF1}"/>
              </a:ext>
            </a:extLst>
          </p:cNvPr>
          <p:cNvPicPr>
            <a:picLocks noChangeAspect="1"/>
          </p:cNvPicPr>
          <p:nvPr/>
        </p:nvPicPr>
        <p:blipFill rotWithShape="1">
          <a:blip r:embed="rId3">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989B43-6144-0515-1AA4-6F6E23E016B3}"/>
              </a:ext>
            </a:extLst>
          </p:cNvPr>
          <p:cNvSpPr>
            <a:spLocks noGrp="1"/>
          </p:cNvSpPr>
          <p:nvPr>
            <p:ph type="title"/>
          </p:nvPr>
        </p:nvSpPr>
        <p:spPr>
          <a:xfrm>
            <a:off x="317155" y="0"/>
            <a:ext cx="4088190" cy="835934"/>
          </a:xfrm>
        </p:spPr>
        <p:txBody>
          <a:bodyPr vert="horz" lIns="91440" tIns="45720" rIns="91440" bIns="45720" rtlCol="0" anchor="b">
            <a:normAutofit/>
          </a:bodyPr>
          <a:lstStyle/>
          <a:p>
            <a:pPr algn="r"/>
            <a:r>
              <a:rPr lang="en-US" sz="4800" dirty="0"/>
              <a:t>Let’s Sing!</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3" name="Online Media 2">
            <a:hlinkClick r:id="" action="ppaction://media"/>
            <a:extLst>
              <a:ext uri="{FF2B5EF4-FFF2-40B4-BE49-F238E27FC236}">
                <a16:creationId xmlns:a16="http://schemas.microsoft.com/office/drawing/2014/main" id="{614601F6-AE27-415E-8517-ACB1F16DB4A8}"/>
              </a:ext>
            </a:extLst>
          </p:cNvPr>
          <p:cNvPicPr>
            <a:picLocks noRot="1" noChangeAspect="1"/>
          </p:cNvPicPr>
          <p:nvPr>
            <a:videoFile r:link="rId1"/>
          </p:nvPr>
        </p:nvPicPr>
        <p:blipFill>
          <a:blip r:embed="rId4"/>
          <a:stretch>
            <a:fillRect/>
          </a:stretch>
        </p:blipFill>
        <p:spPr>
          <a:xfrm>
            <a:off x="1212670" y="831239"/>
            <a:ext cx="9940204" cy="5591365"/>
          </a:xfrm>
          <a:prstGeom prst="rect">
            <a:avLst/>
          </a:prstGeom>
        </p:spPr>
      </p:pic>
      <p:sp>
        <p:nvSpPr>
          <p:cNvPr id="7" name="Rectangle 6">
            <a:extLst>
              <a:ext uri="{FF2B5EF4-FFF2-40B4-BE49-F238E27FC236}">
                <a16:creationId xmlns:a16="http://schemas.microsoft.com/office/drawing/2014/main" id="{CF35605D-9543-4E59-A76A-F942BB207306}"/>
              </a:ext>
            </a:extLst>
          </p:cNvPr>
          <p:cNvSpPr/>
          <p:nvPr/>
        </p:nvSpPr>
        <p:spPr>
          <a:xfrm>
            <a:off x="3702449" y="6455715"/>
            <a:ext cx="5522922" cy="369332"/>
          </a:xfrm>
          <a:prstGeom prst="rect">
            <a:avLst/>
          </a:prstGeom>
        </p:spPr>
        <p:txBody>
          <a:bodyPr wrap="none">
            <a:spAutoFit/>
          </a:bodyPr>
          <a:lstStyle/>
          <a:p>
            <a:r>
              <a:rPr lang="en-US" dirty="0">
                <a:hlinkClick r:id="rId5"/>
              </a:rPr>
              <a:t>https://www.youtube.com/watch?v=LANKDZKFJ2Y</a:t>
            </a:r>
            <a:r>
              <a:rPr lang="en-US" dirty="0"/>
              <a:t> </a:t>
            </a:r>
          </a:p>
        </p:txBody>
      </p:sp>
    </p:spTree>
    <p:extLst>
      <p:ext uri="{BB962C8B-B14F-4D97-AF65-F5344CB8AC3E}">
        <p14:creationId xmlns:p14="http://schemas.microsoft.com/office/powerpoint/2010/main" val="4120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4" name="Group 163">
            <a:extLst>
              <a:ext uri="{FF2B5EF4-FFF2-40B4-BE49-F238E27FC236}">
                <a16:creationId xmlns:a16="http://schemas.microsoft.com/office/drawing/2014/main" id="{BFF60B97-5EB1-411D-9287-82F79E225F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5" name="Straight Connector 164">
              <a:extLst>
                <a:ext uri="{FF2B5EF4-FFF2-40B4-BE49-F238E27FC236}">
                  <a16:creationId xmlns:a16="http://schemas.microsoft.com/office/drawing/2014/main" id="{D674D93F-5BDC-4ACB-A8CA-7E98165118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08928BCD-A664-442D-ABA1-C3CFBED99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7" name="Rectangle 23">
              <a:extLst>
                <a:ext uri="{FF2B5EF4-FFF2-40B4-BE49-F238E27FC236}">
                  <a16:creationId xmlns:a16="http://schemas.microsoft.com/office/drawing/2014/main" id="{BA984793-63CC-45CB-A884-996FAAC23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8" name="Rectangle 25">
              <a:extLst>
                <a:ext uri="{FF2B5EF4-FFF2-40B4-BE49-F238E27FC236}">
                  <a16:creationId xmlns:a16="http://schemas.microsoft.com/office/drawing/2014/main" id="{2F0C28C5-1A58-4CFD-AE80-A035DCD73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9" name="Isosceles Triangle 168">
              <a:extLst>
                <a:ext uri="{FF2B5EF4-FFF2-40B4-BE49-F238E27FC236}">
                  <a16:creationId xmlns:a16="http://schemas.microsoft.com/office/drawing/2014/main" id="{95D7054E-4DD9-45B4-9774-43146D6C7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0" name="Rectangle 27">
              <a:extLst>
                <a:ext uri="{FF2B5EF4-FFF2-40B4-BE49-F238E27FC236}">
                  <a16:creationId xmlns:a16="http://schemas.microsoft.com/office/drawing/2014/main" id="{B82025D2-80F5-4523-8D68-3831F8711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1" name="Rectangle 28">
              <a:extLst>
                <a:ext uri="{FF2B5EF4-FFF2-40B4-BE49-F238E27FC236}">
                  <a16:creationId xmlns:a16="http://schemas.microsoft.com/office/drawing/2014/main" id="{BC890E5E-6997-4B43-8F03-33C4CA22B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2" name="Rectangle 29">
              <a:extLst>
                <a:ext uri="{FF2B5EF4-FFF2-40B4-BE49-F238E27FC236}">
                  <a16:creationId xmlns:a16="http://schemas.microsoft.com/office/drawing/2014/main" id="{A8F61413-378E-434E-BB32-C83A8B826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3" name="Isosceles Triangle 172">
              <a:extLst>
                <a:ext uri="{FF2B5EF4-FFF2-40B4-BE49-F238E27FC236}">
                  <a16:creationId xmlns:a16="http://schemas.microsoft.com/office/drawing/2014/main" id="{22FCA4F9-826F-46CC-97AA-E951F199A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4" name="Isosceles Triangle 173">
              <a:extLst>
                <a:ext uri="{FF2B5EF4-FFF2-40B4-BE49-F238E27FC236}">
                  <a16:creationId xmlns:a16="http://schemas.microsoft.com/office/drawing/2014/main" id="{96E65488-263B-49DE-A257-2F1775214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176" name="Rectangle 175">
            <a:extLst>
              <a:ext uri="{FF2B5EF4-FFF2-40B4-BE49-F238E27FC236}">
                <a16:creationId xmlns:a16="http://schemas.microsoft.com/office/drawing/2014/main" id="{F9CBB306-8362-4E9F-8E8F-724CB89A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extBox 1">
            <a:extLst>
              <a:ext uri="{FF2B5EF4-FFF2-40B4-BE49-F238E27FC236}">
                <a16:creationId xmlns:a16="http://schemas.microsoft.com/office/drawing/2014/main" id="{40C6DC98-C24A-E5D4-513C-D25E27DE9AF1}"/>
              </a:ext>
            </a:extLst>
          </p:cNvPr>
          <p:cNvSpPr txBox="1"/>
          <p:nvPr/>
        </p:nvSpPr>
        <p:spPr>
          <a:xfrm>
            <a:off x="196203" y="128193"/>
            <a:ext cx="5824069" cy="3880773"/>
          </a:xfrm>
          <a:prstGeom prst="rect">
            <a:avLst/>
          </a:prstGeom>
        </p:spPr>
        <p:txBody>
          <a:bodyPr vert="horz" lIns="91440" tIns="45720" rIns="91440" bIns="45720" rtlCol="0">
            <a:noAutofit/>
          </a:bodyPr>
          <a:lstStyle/>
          <a:p>
            <a:pPr algn="ctr">
              <a:lnSpc>
                <a:spcPct val="107000"/>
              </a:lnSpc>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Communities around the world work</a:t>
            </a:r>
            <a:r>
              <a:rPr lang="en-GB" sz="2400" dirty="0">
                <a:solidFill>
                  <a:srgbClr val="111111"/>
                </a:solidFill>
                <a:latin typeface="-apple-system"/>
                <a:ea typeface="Calibri" panose="020F0502020204030204" pitchFamily="34" charset="0"/>
                <a:cs typeface="Times New Roman" panose="02020603050405020304" pitchFamily="18" charset="0"/>
              </a:rPr>
              <a:t> </a:t>
            </a:r>
            <a:r>
              <a:rPr lang="en-US" sz="2400" dirty="0">
                <a:solidFill>
                  <a:srgbClr val="002060"/>
                </a:solidFill>
                <a:effectLst/>
                <a:latin typeface="Sassoon Infant Std"/>
                <a:ea typeface="Calibri" panose="020F0502020204030204" pitchFamily="34" charset="0"/>
                <a:cs typeface="Times New Roman" panose="02020603050405020304" pitchFamily="18" charset="0"/>
              </a:rPr>
              <a:t>at growing and harvesting from the soil and they do more than just produce food. They re-create their lives. From continuously working the soil, sowing seeds, caring for livestock, and communal harvesting, to meals shared at a common table, the entire process is one of nourishment for the body and the soul. As they gather to share the fruits of one another’s </a:t>
            </a:r>
            <a:r>
              <a:rPr lang="en-US" sz="2400" dirty="0" err="1">
                <a:solidFill>
                  <a:srgbClr val="002060"/>
                </a:solidFill>
                <a:effectLst/>
                <a:latin typeface="Sassoon Infant Std"/>
                <a:ea typeface="Calibri" panose="020F0502020204030204" pitchFamily="34" charset="0"/>
                <a:cs typeface="Times New Roman" panose="02020603050405020304" pitchFamily="18" charset="0"/>
              </a:rPr>
              <a:t>labour</a:t>
            </a:r>
            <a:r>
              <a:rPr lang="en-US" sz="2400" dirty="0">
                <a:solidFill>
                  <a:srgbClr val="002060"/>
                </a:solidFill>
                <a:effectLst/>
                <a:latin typeface="Sassoon Infant Std"/>
                <a:ea typeface="Calibri" panose="020F0502020204030204" pitchFamily="34" charset="0"/>
                <a:cs typeface="Times New Roman" panose="02020603050405020304" pitchFamily="18" charset="0"/>
              </a:rPr>
              <a:t>, they remember and have our eyes opened to God’s work that brings life out of Creation and, through the community, to one another. As they work the soil, as they train participants, and as they welcome visitors, they see God at work transforming each of them and Creation itself, to the image of Jesus Christ.</a:t>
            </a:r>
            <a:endParaRPr lang="en-US" sz="2400" b="1" dirty="0">
              <a:solidFill>
                <a:schemeClr val="tx1">
                  <a:lumMod val="75000"/>
                  <a:lumOff val="25000"/>
                </a:schemeClr>
              </a:solidFill>
            </a:endParaRPr>
          </a:p>
        </p:txBody>
      </p:sp>
      <p:sp>
        <p:nvSpPr>
          <p:cNvPr id="180" name="Isosceles Triangle 179">
            <a:extLst>
              <a:ext uri="{FF2B5EF4-FFF2-40B4-BE49-F238E27FC236}">
                <a16:creationId xmlns:a16="http://schemas.microsoft.com/office/drawing/2014/main" id="{CDFCE3EB-D8EE-4ECA-9D06-6979FD355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2" name="Freeform: Shape 181">
            <a:extLst>
              <a:ext uri="{FF2B5EF4-FFF2-40B4-BE49-F238E27FC236}">
                <a16:creationId xmlns:a16="http://schemas.microsoft.com/office/drawing/2014/main" id="{F80DA0B5-A290-4512-A78A-252BC4829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7537" y="0"/>
            <a:ext cx="1886594" cy="6858000"/>
          </a:xfrm>
          <a:custGeom>
            <a:avLst/>
            <a:gdLst>
              <a:gd name="connsiteX0" fmla="*/ 332766 w 1886594"/>
              <a:gd name="connsiteY0" fmla="*/ 0 h 6858000"/>
              <a:gd name="connsiteX1" fmla="*/ 473666 w 1886594"/>
              <a:gd name="connsiteY1" fmla="*/ 0 h 6858000"/>
              <a:gd name="connsiteX2" fmla="*/ 1886594 w 1886594"/>
              <a:gd name="connsiteY2" fmla="*/ 4481876 h 6858000"/>
              <a:gd name="connsiteX3" fmla="*/ 140900 w 1886594"/>
              <a:gd name="connsiteY3" fmla="*/ 6858000 h 6858000"/>
              <a:gd name="connsiteX4" fmla="*/ 0 w 1886594"/>
              <a:gd name="connsiteY4" fmla="*/ 6858000 h 6858000"/>
              <a:gd name="connsiteX5" fmla="*/ 1745694 w 1886594"/>
              <a:gd name="connsiteY5" fmla="*/ 44818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594" h="6858000">
                <a:moveTo>
                  <a:pt x="332766" y="0"/>
                </a:moveTo>
                <a:lnTo>
                  <a:pt x="473666" y="0"/>
                </a:lnTo>
                <a:lnTo>
                  <a:pt x="1886594" y="4481876"/>
                </a:lnTo>
                <a:lnTo>
                  <a:pt x="140900" y="6858000"/>
                </a:lnTo>
                <a:lnTo>
                  <a:pt x="0" y="6858000"/>
                </a:lnTo>
                <a:lnTo>
                  <a:pt x="1745694" y="44818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Rectangle 29">
            <a:extLst>
              <a:ext uri="{FF2B5EF4-FFF2-40B4-BE49-F238E27FC236}">
                <a16:creationId xmlns:a16="http://schemas.microsoft.com/office/drawing/2014/main" id="{2C020F0B-C1D1-4E35-8674-2F6D2EB48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6" name="Isosceles Triangle 185">
            <a:extLst>
              <a:ext uri="{FF2B5EF4-FFF2-40B4-BE49-F238E27FC236}">
                <a16:creationId xmlns:a16="http://schemas.microsoft.com/office/drawing/2014/main" id="{45A9F879-5728-4241-84BE-EBFBB9D6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88" name="Straight Connector 187">
            <a:extLst>
              <a:ext uri="{FF2B5EF4-FFF2-40B4-BE49-F238E27FC236}">
                <a16:creationId xmlns:a16="http://schemas.microsoft.com/office/drawing/2014/main" id="{72424A02-0F86-4C43-9C35-0E22665155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375B55B4-9E05-4924-946C-92CE670DF6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2" name="Rectangle 23">
            <a:extLst>
              <a:ext uri="{FF2B5EF4-FFF2-40B4-BE49-F238E27FC236}">
                <a16:creationId xmlns:a16="http://schemas.microsoft.com/office/drawing/2014/main" id="{0F30D126-B32B-40C9-84A3-C2FAD3B51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 name="TextBox 7">
            <a:extLst>
              <a:ext uri="{FF2B5EF4-FFF2-40B4-BE49-F238E27FC236}">
                <a16:creationId xmlns:a16="http://schemas.microsoft.com/office/drawing/2014/main" id="{DCB8F2B9-7D4F-678C-1FFB-BEE2223C3E23}"/>
              </a:ext>
            </a:extLst>
          </p:cNvPr>
          <p:cNvSpPr txBox="1"/>
          <p:nvPr/>
        </p:nvSpPr>
        <p:spPr>
          <a:xfrm>
            <a:off x="6550554" y="5343288"/>
            <a:ext cx="4763558" cy="369332"/>
          </a:xfrm>
          <a:prstGeom prst="rect">
            <a:avLst/>
          </a:prstGeom>
          <a:noFill/>
        </p:spPr>
        <p:txBody>
          <a:bodyPr wrap="square" rtlCol="0">
            <a:spAutoFit/>
          </a:bodyPr>
          <a:lstStyle/>
          <a:p>
            <a:r>
              <a:rPr lang="en-GB" sz="1800" b="0" i="0" dirty="0">
                <a:solidFill>
                  <a:srgbClr val="111111"/>
                </a:solidFill>
                <a:effectLst/>
                <a:latin typeface="-apple-system"/>
              </a:rPr>
              <a:t>Photo by </a:t>
            </a:r>
            <a:r>
              <a:rPr lang="en-GB" sz="1800" b="0" i="0" dirty="0">
                <a:effectLst/>
                <a:latin typeface="-apple-system"/>
                <a:hlinkClick r:id="rId2"/>
              </a:rPr>
              <a:t>Markus </a:t>
            </a:r>
            <a:r>
              <a:rPr lang="en-GB" sz="1800" b="0" i="0" dirty="0" err="1">
                <a:effectLst/>
                <a:latin typeface="-apple-system"/>
                <a:hlinkClick r:id="rId2"/>
              </a:rPr>
              <a:t>Spiske</a:t>
            </a:r>
            <a:r>
              <a:rPr lang="en-GB" sz="1800" b="0" i="0" dirty="0">
                <a:solidFill>
                  <a:srgbClr val="111111"/>
                </a:solidFill>
                <a:effectLst/>
                <a:latin typeface="-apple-system"/>
              </a:rPr>
              <a:t> on </a:t>
            </a:r>
            <a:r>
              <a:rPr lang="en-GB" sz="1800" b="0" i="0" dirty="0" err="1">
                <a:effectLst/>
                <a:latin typeface="-apple-system"/>
                <a:hlinkClick r:id="rId3"/>
              </a:rPr>
              <a:t>Unsplash</a:t>
            </a:r>
            <a:endParaRPr lang="en-GB" dirty="0"/>
          </a:p>
        </p:txBody>
      </p:sp>
      <p:pic>
        <p:nvPicPr>
          <p:cNvPr id="22" name="Picture 21" descr="A field of corn plants&#10;&#10;Description automatically generated">
            <a:extLst>
              <a:ext uri="{FF2B5EF4-FFF2-40B4-BE49-F238E27FC236}">
                <a16:creationId xmlns:a16="http://schemas.microsoft.com/office/drawing/2014/main" id="{50CB1E03-E6B3-7FF2-635F-F09920D66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803" y="1101431"/>
            <a:ext cx="5667664" cy="4150311"/>
          </a:xfrm>
          <a:prstGeom prst="rect">
            <a:avLst/>
          </a:prstGeom>
        </p:spPr>
      </p:pic>
    </p:spTree>
    <p:extLst>
      <p:ext uri="{BB962C8B-B14F-4D97-AF65-F5344CB8AC3E}">
        <p14:creationId xmlns:p14="http://schemas.microsoft.com/office/powerpoint/2010/main" val="2560999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05" name="Group 2104">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06" name="Straight Connector 2105">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7" name="Straight Connector 2106">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08"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09"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10" name="Isosceles Triangle 2109">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11"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12"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13"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14" name="Isosceles Triangle 2113">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15" name="Isosceles Triangle 2114">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117" name="Isosceles Triangle 8">
            <a:extLst>
              <a:ext uri="{FF2B5EF4-FFF2-40B4-BE49-F238E27FC236}">
                <a16:creationId xmlns:a16="http://schemas.microsoft.com/office/drawing/2014/main" id="{82FCA8AA-470A-46EF-AC08-74C610468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Oval 1">
            <a:extLst>
              <a:ext uri="{FF2B5EF4-FFF2-40B4-BE49-F238E27FC236}">
                <a16:creationId xmlns:a16="http://schemas.microsoft.com/office/drawing/2014/main" id="{7499A353-6160-E293-096C-4C20ACE16405}"/>
              </a:ext>
            </a:extLst>
          </p:cNvPr>
          <p:cNvSpPr/>
          <p:nvPr/>
        </p:nvSpPr>
        <p:spPr>
          <a:xfrm>
            <a:off x="448733" y="85677"/>
            <a:ext cx="5854955" cy="685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Autofit/>
          </a:bodyPr>
          <a:lstStyle/>
          <a:p>
            <a:pPr algn="ctr">
              <a:lnSpc>
                <a:spcPct val="90000"/>
              </a:lnSpc>
              <a:spcBef>
                <a:spcPts val="1000"/>
              </a:spcBef>
              <a:buClr>
                <a:schemeClr val="accent1"/>
              </a:buClr>
              <a:buSzPct val="80000"/>
            </a:pPr>
            <a:r>
              <a:rPr lang="en-US" sz="2200" dirty="0">
                <a:solidFill>
                  <a:schemeClr val="tx1">
                    <a:lumMod val="75000"/>
                    <a:lumOff val="25000"/>
                  </a:schemeClr>
                </a:solidFill>
                <a:effectLst/>
                <a:latin typeface="Sassoon Infant Std" panose="020B0503020103030203" pitchFamily="34" charset="0"/>
              </a:rPr>
              <a:t>At the Asian Rural Institute (ARI) they live out a </a:t>
            </a:r>
            <a:r>
              <a:rPr lang="en-US" sz="2200" b="1" dirty="0">
                <a:solidFill>
                  <a:schemeClr val="tx1">
                    <a:lumMod val="75000"/>
                    <a:lumOff val="25000"/>
                  </a:schemeClr>
                </a:solidFill>
                <a:effectLst/>
                <a:latin typeface="Sassoon Infant Std" panose="020B0503020103030203" pitchFamily="34" charset="0"/>
              </a:rPr>
              <a:t>‘three loves’ theology</a:t>
            </a:r>
            <a:r>
              <a:rPr lang="en-US" sz="2200" dirty="0">
                <a:solidFill>
                  <a:schemeClr val="tx1">
                    <a:lumMod val="75000"/>
                    <a:lumOff val="25000"/>
                  </a:schemeClr>
                </a:solidFill>
                <a:effectLst/>
                <a:latin typeface="Sassoon Infant Std" panose="020B0503020103030203" pitchFamily="34" charset="0"/>
              </a:rPr>
              <a:t> in its community. </a:t>
            </a:r>
          </a:p>
          <a:p>
            <a:pPr algn="ctr">
              <a:lnSpc>
                <a:spcPct val="90000"/>
              </a:lnSpc>
              <a:spcBef>
                <a:spcPts val="1000"/>
              </a:spcBef>
              <a:buClr>
                <a:schemeClr val="accent1"/>
              </a:buClr>
              <a:buSzPct val="80000"/>
            </a:pPr>
            <a:r>
              <a:rPr lang="en-US" sz="2200" b="1" dirty="0">
                <a:solidFill>
                  <a:schemeClr val="tx1">
                    <a:lumMod val="75000"/>
                    <a:lumOff val="25000"/>
                  </a:schemeClr>
                </a:solidFill>
                <a:effectLst/>
                <a:latin typeface="Sassoon Infant Std" panose="020B0503020103030203" pitchFamily="34" charset="0"/>
              </a:rPr>
              <a:t>In loving God, loving one another, and loving the soil - the three loves </a:t>
            </a:r>
          </a:p>
          <a:p>
            <a:pPr algn="ctr">
              <a:lnSpc>
                <a:spcPct val="90000"/>
              </a:lnSpc>
              <a:spcBef>
                <a:spcPts val="1000"/>
              </a:spcBef>
              <a:buClr>
                <a:schemeClr val="accent1"/>
              </a:buClr>
              <a:buSzPct val="80000"/>
            </a:pPr>
            <a:r>
              <a:rPr lang="en-US" sz="2200" dirty="0">
                <a:solidFill>
                  <a:schemeClr val="tx1">
                    <a:lumMod val="75000"/>
                    <a:lumOff val="25000"/>
                  </a:schemeClr>
                </a:solidFill>
                <a:effectLst/>
                <a:latin typeface="Sassoon Infant Std" panose="020B0503020103030203" pitchFamily="34" charset="0"/>
              </a:rPr>
              <a:t>- they seek to </a:t>
            </a:r>
            <a:r>
              <a:rPr lang="en-US" sz="2200" dirty="0" err="1">
                <a:solidFill>
                  <a:schemeClr val="tx1">
                    <a:lumMod val="75000"/>
                    <a:lumOff val="25000"/>
                  </a:schemeClr>
                </a:solidFill>
                <a:effectLst/>
                <a:latin typeface="Sassoon Infant Std" panose="020B0503020103030203" pitchFamily="34" charset="0"/>
              </a:rPr>
              <a:t>realise</a:t>
            </a:r>
            <a:r>
              <a:rPr lang="en-US" sz="2200" dirty="0">
                <a:solidFill>
                  <a:schemeClr val="tx1">
                    <a:lumMod val="75000"/>
                    <a:lumOff val="25000"/>
                  </a:schemeClr>
                </a:solidFill>
                <a:effectLst/>
                <a:latin typeface="Sassoon Infant Std" panose="020B0503020103030203" pitchFamily="34" charset="0"/>
              </a:rPr>
              <a:t> God’s coming heavenly kingdom; a re-Creation of the life that God has envisioned for us. This work is not only about joy, for as the world suffers in the midst of disease and conflict, we also suffer. We face daily difficulties with one another, with the soil and with understanding how God is working in the world.</a:t>
            </a:r>
            <a:endParaRPr lang="en-US" sz="2200" dirty="0">
              <a:solidFill>
                <a:schemeClr val="tx1">
                  <a:lumMod val="75000"/>
                  <a:lumOff val="25000"/>
                </a:schemeClr>
              </a:solidFill>
              <a:latin typeface="Sassoon Infant Std" panose="020B0503020103030203" pitchFamily="34" charset="0"/>
            </a:endParaRPr>
          </a:p>
        </p:txBody>
      </p:sp>
      <p:pic>
        <p:nvPicPr>
          <p:cNvPr id="2052" name="Picture 4">
            <a:extLst>
              <a:ext uri="{FF2B5EF4-FFF2-40B4-BE49-F238E27FC236}">
                <a16:creationId xmlns:a16="http://schemas.microsoft.com/office/drawing/2014/main" id="{98C09E88-27FB-3E44-FD50-0701FE872B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346" b="-6"/>
          <a:stretch/>
        </p:blipFill>
        <p:spPr bwMode="auto">
          <a:xfrm>
            <a:off x="6612206" y="621326"/>
            <a:ext cx="3643245" cy="30143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762A6D7-13A7-7BF0-C333-77F31D946876}"/>
              </a:ext>
            </a:extLst>
          </p:cNvPr>
          <p:cNvPicPr>
            <a:picLocks noChangeAspect="1" noChangeArrowheads="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10330" t="279" r="9978" b="-280"/>
          <a:stretch/>
        </p:blipFill>
        <p:spPr bwMode="auto">
          <a:xfrm>
            <a:off x="6340200" y="3514677"/>
            <a:ext cx="3079198" cy="254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090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996F-82E6-F57A-5D1F-73E9CB841C67}"/>
              </a:ext>
            </a:extLst>
          </p:cNvPr>
          <p:cNvSpPr>
            <a:spLocks noGrp="1"/>
          </p:cNvSpPr>
          <p:nvPr>
            <p:ph type="title"/>
          </p:nvPr>
        </p:nvSpPr>
        <p:spPr>
          <a:xfrm>
            <a:off x="577935" y="362711"/>
            <a:ext cx="9808939" cy="3880815"/>
          </a:xfrm>
        </p:spPr>
        <p:txBody>
          <a:bodyPr>
            <a:normAutofit fontScale="90000"/>
          </a:bodyPr>
          <a:lstStyle/>
          <a:p>
            <a:pPr lvl="0">
              <a:lnSpc>
                <a:spcPct val="107000"/>
              </a:lnSpc>
            </a:pPr>
            <a:br>
              <a:rPr lang="en-US" sz="6000" b="1" dirty="0">
                <a:latin typeface="Sassoon Infant Std"/>
                <a:ea typeface="Calibri" panose="020F0502020204030204" pitchFamily="34" charset="0"/>
                <a:cs typeface="Times New Roman" panose="02020603050405020304" pitchFamily="18" charset="0"/>
              </a:rPr>
            </a:br>
            <a:br>
              <a:rPr lang="en-US" sz="6000" b="1" dirty="0">
                <a:latin typeface="Sassoon Infant Std"/>
                <a:ea typeface="Calibri" panose="020F0502020204030204" pitchFamily="34" charset="0"/>
                <a:cs typeface="Times New Roman" panose="02020603050405020304" pitchFamily="18" charset="0"/>
              </a:rPr>
            </a:br>
            <a:br>
              <a:rPr lang="en-US" sz="6000" b="1" dirty="0">
                <a:latin typeface="Sassoon Infant Std"/>
                <a:ea typeface="Calibri" panose="020F0502020204030204" pitchFamily="34" charset="0"/>
                <a:cs typeface="Times New Roman" panose="02020603050405020304" pitchFamily="18" charset="0"/>
              </a:rPr>
            </a:br>
            <a:r>
              <a:rPr lang="en-US" sz="6000" b="1" dirty="0">
                <a:latin typeface="Sassoon Infant Std"/>
                <a:ea typeface="Calibri" panose="020F0502020204030204" pitchFamily="34" charset="0"/>
                <a:cs typeface="Times New Roman" panose="02020603050405020304" pitchFamily="18" charset="0"/>
              </a:rPr>
              <a:t>Questions </a:t>
            </a:r>
            <a:br>
              <a:rPr lang="en-US" sz="1800" b="1" dirty="0">
                <a:latin typeface="Sassoon Infant Std"/>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solidFill>
                  <a:srgbClr val="002060"/>
                </a:solidFill>
                <a:effectLst/>
                <a:latin typeface="Sassoon Infant Std"/>
                <a:ea typeface="Calibri" panose="020F0502020204030204" pitchFamily="34" charset="0"/>
                <a:cs typeface="Times New Roman" panose="02020603050405020304" pitchFamily="18" charset="0"/>
              </a:rPr>
              <a:t>The Bible passage gives us a vision of a ‘transformed’ Earth, restored to its original, God-</a:t>
            </a:r>
            <a:r>
              <a:rPr lang="en-US" sz="2800" dirty="0" err="1">
                <a:solidFill>
                  <a:srgbClr val="002060"/>
                </a:solidFill>
                <a:effectLst/>
                <a:latin typeface="Sassoon Infant Std"/>
                <a:ea typeface="Calibri" panose="020F0502020204030204" pitchFamily="34" charset="0"/>
                <a:cs typeface="Times New Roman" panose="02020603050405020304" pitchFamily="18" charset="0"/>
              </a:rPr>
              <a:t>centred</a:t>
            </a:r>
            <a:r>
              <a:rPr lang="en-US" sz="2800" dirty="0">
                <a:solidFill>
                  <a:srgbClr val="002060"/>
                </a:solidFill>
                <a:effectLst/>
                <a:latin typeface="Sassoon Infant Std"/>
                <a:ea typeface="Calibri" panose="020F0502020204030204" pitchFamily="34" charset="0"/>
                <a:cs typeface="Times New Roman" panose="02020603050405020304" pitchFamily="18" charset="0"/>
              </a:rPr>
              <a:t> glory. </a:t>
            </a:r>
            <a:br>
              <a:rPr lang="en-US" sz="2800" dirty="0">
                <a:solidFill>
                  <a:srgbClr val="002060"/>
                </a:solidFill>
                <a:effectLst/>
                <a:latin typeface="Sassoon Infant Std"/>
                <a:ea typeface="Calibri" panose="020F0502020204030204" pitchFamily="34" charset="0"/>
                <a:cs typeface="Times New Roman" panose="02020603050405020304" pitchFamily="18" charset="0"/>
              </a:rPr>
            </a:br>
            <a:br>
              <a:rPr lang="en-US" sz="2800" dirty="0">
                <a:solidFill>
                  <a:srgbClr val="002060"/>
                </a:solidFill>
                <a:effectLst/>
                <a:latin typeface="Sassoon Infant Std"/>
                <a:ea typeface="Calibri" panose="020F0502020204030204" pitchFamily="34" charset="0"/>
                <a:cs typeface="Times New Roman" panose="02020603050405020304" pitchFamily="18" charset="0"/>
              </a:rPr>
            </a:br>
            <a:r>
              <a:rPr lang="en-US" sz="3100" dirty="0">
                <a:solidFill>
                  <a:srgbClr val="002060"/>
                </a:solidFill>
                <a:effectLst/>
                <a:latin typeface="Sassoon Infant Std"/>
                <a:ea typeface="Calibri" panose="020F0502020204030204" pitchFamily="34" charset="0"/>
                <a:cs typeface="Times New Roman" panose="02020603050405020304" pitchFamily="18" charset="0"/>
              </a:rPr>
              <a:t>What kind of world do we want to see?</a:t>
            </a:r>
            <a:br>
              <a:rPr lang="en-GB"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solidFill>
                  <a:srgbClr val="002060"/>
                </a:solidFill>
                <a:effectLst/>
                <a:latin typeface="Sassoon Infant Std"/>
                <a:ea typeface="Calibri" panose="020F0502020204030204" pitchFamily="34" charset="0"/>
                <a:cs typeface="Times New Roman" panose="02020603050405020304" pitchFamily="18" charset="0"/>
              </a:rPr>
              <a:t>What hope can you offer the future generations?</a:t>
            </a:r>
            <a:br>
              <a:rPr lang="en-GB"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solidFill>
                  <a:srgbClr val="002060"/>
                </a:solidFill>
                <a:effectLst/>
                <a:latin typeface="Sassoon Infant Std"/>
                <a:ea typeface="Calibri" panose="020F0502020204030204" pitchFamily="34" charset="0"/>
                <a:cs typeface="Times New Roman" panose="02020603050405020304" pitchFamily="18" charset="0"/>
              </a:rPr>
              <a:t>What do you think Heaven is like?</a:t>
            </a:r>
            <a:br>
              <a:rPr lang="en-GB"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solidFill>
                  <a:srgbClr val="002060"/>
                </a:solidFill>
                <a:effectLst/>
                <a:latin typeface="Sassoon Infant Std"/>
                <a:ea typeface="Calibri" panose="020F0502020204030204" pitchFamily="34" charset="0"/>
                <a:cs typeface="Times New Roman" panose="02020603050405020304" pitchFamily="18" charset="0"/>
              </a:rPr>
              <a:t>Do you think we should preserve and protect – even if there is no God?</a:t>
            </a:r>
            <a:br>
              <a:rPr lang="en-GB"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solidFill>
                  <a:srgbClr val="002060"/>
                </a:solidFill>
                <a:effectLst/>
                <a:latin typeface="Sassoon Infant Std"/>
                <a:ea typeface="Calibri" panose="020F0502020204030204" pitchFamily="34" charset="0"/>
                <a:cs typeface="Times New Roman" panose="02020603050405020304" pitchFamily="18" charset="0"/>
              </a:rPr>
              <a:t>Should we all be good stewards no matter our religious or non-religious views?</a:t>
            </a:r>
            <a:br>
              <a:rPr lang="en-GB" sz="3100" dirty="0">
                <a:effectLst/>
                <a:latin typeface="Calibri" panose="020F0502020204030204" pitchFamily="34" charset="0"/>
                <a:ea typeface="Calibri" panose="020F0502020204030204" pitchFamily="34" charset="0"/>
                <a:cs typeface="Times New Roman" panose="02020603050405020304" pitchFamily="18" charset="0"/>
              </a:rPr>
            </a:br>
            <a:endParaRPr lang="en-GB" sz="3100" dirty="0"/>
          </a:p>
        </p:txBody>
      </p:sp>
    </p:spTree>
    <p:extLst>
      <p:ext uri="{BB962C8B-B14F-4D97-AF65-F5344CB8AC3E}">
        <p14:creationId xmlns:p14="http://schemas.microsoft.com/office/powerpoint/2010/main" val="1723696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B9A8-B8F4-42F2-1B9C-ABB07BB62CD9}"/>
              </a:ext>
            </a:extLst>
          </p:cNvPr>
          <p:cNvSpPr>
            <a:spLocks noGrp="1"/>
          </p:cNvSpPr>
          <p:nvPr>
            <p:ph type="title"/>
          </p:nvPr>
        </p:nvSpPr>
        <p:spPr/>
        <p:txBody>
          <a:bodyPr>
            <a:normAutofit/>
          </a:bodyPr>
          <a:lstStyle/>
          <a:p>
            <a:r>
              <a:rPr lang="en-GB" sz="5400" b="1" dirty="0"/>
              <a:t>Reflection</a:t>
            </a:r>
          </a:p>
        </p:txBody>
      </p:sp>
      <p:sp>
        <p:nvSpPr>
          <p:cNvPr id="4" name="TextBox 3">
            <a:extLst>
              <a:ext uri="{FF2B5EF4-FFF2-40B4-BE49-F238E27FC236}">
                <a16:creationId xmlns:a16="http://schemas.microsoft.com/office/drawing/2014/main" id="{B322F0AE-4689-05A8-F1ED-EEDC8C129878}"/>
              </a:ext>
            </a:extLst>
          </p:cNvPr>
          <p:cNvSpPr txBox="1"/>
          <p:nvPr/>
        </p:nvSpPr>
        <p:spPr>
          <a:xfrm>
            <a:off x="963227" y="2044957"/>
            <a:ext cx="5713798" cy="1251625"/>
          </a:xfrm>
          <a:prstGeom prst="rect">
            <a:avLst/>
          </a:prstGeom>
          <a:noFill/>
        </p:spPr>
        <p:txBody>
          <a:bodyPr wrap="square">
            <a:spAutoFit/>
          </a:bodyPr>
          <a:lstStyle/>
          <a:p>
            <a:pPr algn="ctr">
              <a:lnSpc>
                <a:spcPct val="107000"/>
              </a:lnSpc>
              <a:spcAft>
                <a:spcPts val="800"/>
              </a:spcAft>
            </a:pPr>
            <a:r>
              <a:rPr lang="en-US" sz="3600" b="1" dirty="0">
                <a:solidFill>
                  <a:srgbClr val="002060"/>
                </a:solidFill>
                <a:effectLst/>
                <a:latin typeface="Sassoon Infant Std"/>
                <a:ea typeface="Calibri" panose="020F0502020204030204" pitchFamily="34" charset="0"/>
                <a:cs typeface="Times New Roman" panose="02020603050405020304" pitchFamily="18" charset="0"/>
              </a:rPr>
              <a:t>What hope can we offer to future generations?</a:t>
            </a:r>
            <a:endParaRPr lang="en-GB"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7CB2151-929E-B7E6-AB77-98BEC812499F}"/>
              </a:ext>
            </a:extLst>
          </p:cNvPr>
          <p:cNvSpPr txBox="1"/>
          <p:nvPr/>
        </p:nvSpPr>
        <p:spPr>
          <a:xfrm>
            <a:off x="843379" y="3817398"/>
            <a:ext cx="5557422" cy="1525802"/>
          </a:xfrm>
          <a:prstGeom prst="rect">
            <a:avLst/>
          </a:prstGeom>
          <a:noFill/>
        </p:spPr>
        <p:txBody>
          <a:bodyPr wrap="square" rtlCol="0">
            <a:spAutoFit/>
          </a:bodyPr>
          <a:lstStyle/>
          <a:p>
            <a:pPr algn="ctr">
              <a:lnSpc>
                <a:spcPct val="107000"/>
              </a:lnSpc>
              <a:spcAft>
                <a:spcPts val="800"/>
              </a:spcAft>
            </a:pPr>
            <a:r>
              <a:rPr lang="en-US" sz="3200" dirty="0">
                <a:solidFill>
                  <a:srgbClr val="002060"/>
                </a:solidFill>
                <a:effectLst/>
                <a:latin typeface="Sassoon Infant Std"/>
                <a:ea typeface="Calibri" panose="020F0502020204030204" pitchFamily="34" charset="0"/>
                <a:cs typeface="Times New Roman" panose="02020603050405020304" pitchFamily="18" charset="0"/>
              </a:rPr>
              <a:t>What image of Heaven do you see?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026" name="Picture 2" descr="Paint Pallette Large Painting | Etsy">
            <a:extLst>
              <a:ext uri="{FF2B5EF4-FFF2-40B4-BE49-F238E27FC236}">
                <a16:creationId xmlns:a16="http://schemas.microsoft.com/office/drawing/2014/main" id="{30BBAF11-BF13-4028-A9B7-28296EF89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1543"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6A2EF5E-A25F-4FB6-80D9-6EAF194F1A7A}"/>
              </a:ext>
            </a:extLst>
          </p:cNvPr>
          <p:cNvSpPr/>
          <p:nvPr/>
        </p:nvSpPr>
        <p:spPr>
          <a:xfrm>
            <a:off x="7334250" y="6503085"/>
            <a:ext cx="4762500" cy="400110"/>
          </a:xfrm>
          <a:prstGeom prst="rect">
            <a:avLst/>
          </a:prstGeom>
        </p:spPr>
        <p:txBody>
          <a:bodyPr wrap="square">
            <a:spAutoFit/>
          </a:bodyPr>
          <a:lstStyle/>
          <a:p>
            <a:pPr algn="ctr"/>
            <a:r>
              <a:rPr lang="en-US" sz="500" dirty="0"/>
              <a:t>https://www.etsy.com/market/home_depot_paint_palette?utm_source=bing&amp;utm_medium=cpc&amp;utm_term=home_b&amp;utm_campaign=Search_UK_DSA_BNG_ENG_Home_Categories_All&amp;utm_ag=Home%252B%26%252BLiving-Catch%252BAll&amp;utm_custom1=_k_346745a48c7b110aa94b200af019b10a_k_&amp;utm_content=bing_420599364_1297424087855778_81089080912543_dat-2332888796375585:aud-808167869:loc-188_c_&amp;utm_custom2=420599364&amp;msclkid=346745a48c7b110aa94b200af019b10a</a:t>
            </a:r>
          </a:p>
        </p:txBody>
      </p:sp>
    </p:spTree>
    <p:extLst>
      <p:ext uri="{BB962C8B-B14F-4D97-AF65-F5344CB8AC3E}">
        <p14:creationId xmlns:p14="http://schemas.microsoft.com/office/powerpoint/2010/main" val="24539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light, silhouette, night sky&#10;&#10;Description automatically generated">
            <a:extLst>
              <a:ext uri="{FF2B5EF4-FFF2-40B4-BE49-F238E27FC236}">
                <a16:creationId xmlns:a16="http://schemas.microsoft.com/office/drawing/2014/main" id="{3C14DACD-E91C-480C-7427-1F65DC93EDA2}"/>
              </a:ext>
            </a:extLst>
          </p:cNvPr>
          <p:cNvPicPr>
            <a:picLocks noChangeAspect="1"/>
          </p:cNvPicPr>
          <p:nvPr/>
        </p:nvPicPr>
        <p:blipFill rotWithShape="1">
          <a:blip r:embed="rId2">
            <a:extLst>
              <a:ext uri="{28A0092B-C50C-407E-A947-70E740481C1C}">
                <a14:useLocalDpi xmlns:a14="http://schemas.microsoft.com/office/drawing/2010/main" val="0"/>
              </a:ext>
            </a:extLst>
          </a:blip>
          <a:srcRect l="17963" t="17500" r="23333" b="31528"/>
          <a:stretch/>
        </p:blipFill>
        <p:spPr>
          <a:xfrm>
            <a:off x="956850" y="1168399"/>
            <a:ext cx="3457575" cy="4610101"/>
          </a:xfrm>
          <a:prstGeom prst="rect">
            <a:avLst/>
          </a:prstGeom>
        </p:spPr>
      </p:pic>
      <p:sp>
        <p:nvSpPr>
          <p:cNvPr id="3" name="TextBox 2">
            <a:extLst>
              <a:ext uri="{FF2B5EF4-FFF2-40B4-BE49-F238E27FC236}">
                <a16:creationId xmlns:a16="http://schemas.microsoft.com/office/drawing/2014/main" id="{DD4BAF0A-DCF2-0559-16BE-F86072EC2F46}"/>
              </a:ext>
            </a:extLst>
          </p:cNvPr>
          <p:cNvSpPr txBox="1"/>
          <p:nvPr/>
        </p:nvSpPr>
        <p:spPr>
          <a:xfrm>
            <a:off x="4414425" y="465073"/>
            <a:ext cx="5883672" cy="6016752"/>
          </a:xfrm>
          <a:prstGeom prst="rect">
            <a:avLst/>
          </a:prstGeom>
        </p:spPr>
        <p:txBody>
          <a:bodyPr vert="horz" lIns="91440" tIns="45720" rIns="91440" bIns="45720" rtlCol="0" anchor="t">
            <a:normAutofit/>
          </a:bodyPr>
          <a:lstStyle/>
          <a:p>
            <a:pPr>
              <a:lnSpc>
                <a:spcPct val="107000"/>
              </a:lnSpc>
              <a:spcAft>
                <a:spcPts val="800"/>
              </a:spcAft>
            </a:pPr>
            <a:r>
              <a:rPr lang="en-US" sz="4000" b="1" dirty="0">
                <a:solidFill>
                  <a:srgbClr val="92D050"/>
                </a:solidFill>
                <a:effectLst/>
                <a:latin typeface="Sassoon Infant Std"/>
                <a:ea typeface="Calibri" panose="020F0502020204030204" pitchFamily="34" charset="0"/>
                <a:cs typeface="Times New Roman" panose="02020603050405020304" pitchFamily="18" charset="0"/>
              </a:rPr>
              <a:t>Prayer    </a:t>
            </a:r>
            <a:r>
              <a:rPr lang="en-US" sz="1800" dirty="0">
                <a:solidFill>
                  <a:srgbClr val="002060"/>
                </a:solidFill>
                <a:effectLst/>
                <a:latin typeface="Sassoon Infant Std"/>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solidFill>
                  <a:srgbClr val="002060"/>
                </a:solidFill>
                <a:effectLst/>
                <a:latin typeface="Sassoon Infant Std"/>
                <a:ea typeface="Calibri" panose="020F0502020204030204" pitchFamily="34" charset="0"/>
                <a:cs typeface="Times New Roman" panose="02020603050405020304" pitchFamily="18" charset="0"/>
              </a:rPr>
              <a:t>God our creator,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solidFill>
                  <a:srgbClr val="002060"/>
                </a:solidFill>
                <a:effectLst/>
                <a:latin typeface="Sassoon Infant Std"/>
                <a:ea typeface="Calibri" panose="020F0502020204030204" pitchFamily="34" charset="0"/>
                <a:cs typeface="Times New Roman" panose="02020603050405020304" pitchFamily="18" charset="0"/>
              </a:rPr>
              <a:t>As individuals and groups, may we come together in solidarity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solidFill>
                  <a:srgbClr val="002060"/>
                </a:solidFill>
                <a:effectLst/>
                <a:latin typeface="Sassoon Infant Std"/>
                <a:ea typeface="Calibri" panose="020F0502020204030204" pitchFamily="34" charset="0"/>
                <a:cs typeface="Times New Roman" panose="02020603050405020304" pitchFamily="18" charset="0"/>
              </a:rPr>
              <a:t>to think and act for the future, keeping sincere eyes on Christ.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solidFill>
                  <a:srgbClr val="002060"/>
                </a:solidFill>
                <a:effectLst/>
                <a:latin typeface="Sassoon Infant Std"/>
                <a:ea typeface="Calibri" panose="020F0502020204030204" pitchFamily="34" charset="0"/>
                <a:cs typeface="Times New Roman" panose="02020603050405020304" pitchFamily="18" charset="0"/>
              </a:rPr>
              <a:t>As you work inside of us and in Creation, may we be alert to the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solidFill>
                  <a:srgbClr val="002060"/>
                </a:solidFill>
                <a:effectLst/>
                <a:latin typeface="Sassoon Infant Std"/>
                <a:ea typeface="Calibri" panose="020F0502020204030204" pitchFamily="34" charset="0"/>
                <a:cs typeface="Times New Roman" panose="02020603050405020304" pitchFamily="18" charset="0"/>
              </a:rPr>
              <a:t>moving of the Holy Spirit, in order to live in ways to sustain life in the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solidFill>
                  <a:srgbClr val="002060"/>
                </a:solidFill>
                <a:effectLst/>
                <a:latin typeface="Sassoon Infant Std"/>
                <a:ea typeface="Calibri" panose="020F0502020204030204" pitchFamily="34" charset="0"/>
                <a:cs typeface="Times New Roman" panose="02020603050405020304" pitchFamily="18" charset="0"/>
              </a:rPr>
              <a:t>future.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rgbClr val="92D050"/>
                </a:solidFill>
                <a:effectLst/>
                <a:latin typeface="Sassoon Infant Std"/>
                <a:ea typeface="Calibri" panose="020F0502020204030204" pitchFamily="34" charset="0"/>
                <a:cs typeface="Times New Roman" panose="02020603050405020304" pitchFamily="18" charset="0"/>
              </a:rPr>
              <a:t>Amen</a:t>
            </a:r>
          </a:p>
          <a:p>
            <a:pPr algn="ctr">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2060"/>
                </a:solidFill>
                <a:effectLst/>
                <a:latin typeface="Sassoon Infant Std"/>
                <a:ea typeface="Calibri" panose="020F0502020204030204" pitchFamily="34" charset="0"/>
                <a:cs typeface="Times New Roman" panose="02020603050405020304" pitchFamily="18" charset="0"/>
              </a:rPr>
              <a:t>(USPG Prayer - For a time such as this)</a:t>
            </a:r>
            <a:endParaRPr lang="en-US" sz="2800" b="1" dirty="0">
              <a:solidFill>
                <a:schemeClr val="bg1"/>
              </a:solidFill>
              <a:effectLst/>
            </a:endParaRPr>
          </a:p>
        </p:txBody>
      </p:sp>
    </p:spTree>
    <p:extLst>
      <p:ext uri="{BB962C8B-B14F-4D97-AF65-F5344CB8AC3E}">
        <p14:creationId xmlns:p14="http://schemas.microsoft.com/office/powerpoint/2010/main" val="3796222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EC98-3874-CD6A-2133-99DC2CD3F3B6}"/>
              </a:ext>
            </a:extLst>
          </p:cNvPr>
          <p:cNvSpPr>
            <a:spLocks noGrp="1"/>
          </p:cNvSpPr>
          <p:nvPr>
            <p:ph type="title"/>
          </p:nvPr>
        </p:nvSpPr>
        <p:spPr>
          <a:xfrm>
            <a:off x="612558" y="121328"/>
            <a:ext cx="8596668" cy="1320800"/>
          </a:xfrm>
        </p:spPr>
        <p:txBody>
          <a:bodyPr>
            <a:noAutofit/>
          </a:bodyPr>
          <a:lstStyle/>
          <a:p>
            <a:r>
              <a:rPr lang="en-GB" sz="4800" b="1" dirty="0"/>
              <a:t>Go and Do!</a:t>
            </a:r>
            <a:br>
              <a:rPr lang="en-GB" sz="4800" b="1" dirty="0"/>
            </a:br>
            <a:br>
              <a:rPr lang="en-GB" sz="4800" b="1" dirty="0"/>
            </a:br>
            <a:endParaRPr lang="en-GB" sz="4800" b="1" dirty="0"/>
          </a:p>
        </p:txBody>
      </p:sp>
      <p:sp>
        <p:nvSpPr>
          <p:cNvPr id="3" name="TextBox 2">
            <a:extLst>
              <a:ext uri="{FF2B5EF4-FFF2-40B4-BE49-F238E27FC236}">
                <a16:creationId xmlns:a16="http://schemas.microsoft.com/office/drawing/2014/main" id="{571A62AE-A88D-BE34-328F-81F81246E85A}"/>
              </a:ext>
            </a:extLst>
          </p:cNvPr>
          <p:cNvSpPr txBox="1"/>
          <p:nvPr/>
        </p:nvSpPr>
        <p:spPr>
          <a:xfrm>
            <a:off x="532661" y="1442128"/>
            <a:ext cx="9472474" cy="5139869"/>
          </a:xfrm>
          <a:prstGeom prst="rect">
            <a:avLst/>
          </a:prstGeom>
          <a:noFill/>
        </p:spPr>
        <p:txBody>
          <a:bodyPr wrap="square" rtlCol="0">
            <a:spAutoFit/>
          </a:bodyPr>
          <a:lstStyle/>
          <a:p>
            <a:r>
              <a:rPr lang="en-US" sz="3200" dirty="0">
                <a:solidFill>
                  <a:srgbClr val="002060"/>
                </a:solidFill>
                <a:effectLst/>
                <a:latin typeface="Sassoon Infant Std"/>
                <a:ea typeface="Calibri" panose="020F0502020204030204" pitchFamily="34" charset="0"/>
                <a:cs typeface="Times New Roman" panose="02020603050405020304" pitchFamily="18" charset="0"/>
              </a:rPr>
              <a:t>Look at NATRE Spirited Arts Competition 2024 title </a:t>
            </a:r>
            <a:r>
              <a:rPr lang="en-US" sz="3200" b="1" dirty="0">
                <a:solidFill>
                  <a:srgbClr val="002060"/>
                </a:solidFill>
                <a:effectLst/>
                <a:latin typeface="Sassoon Infant Std"/>
                <a:ea typeface="Calibri" panose="020F0502020204030204" pitchFamily="34" charset="0"/>
                <a:cs typeface="Times New Roman" panose="02020603050405020304" pitchFamily="18" charset="0"/>
              </a:rPr>
              <a:t>‘Where is God today?’</a:t>
            </a:r>
            <a:r>
              <a:rPr lang="en-US" sz="3200" dirty="0">
                <a:solidFill>
                  <a:srgbClr val="002060"/>
                </a:solidFill>
                <a:effectLst/>
                <a:latin typeface="Sassoon Infant Std"/>
                <a:ea typeface="Calibri" panose="020F0502020204030204" pitchFamily="34" charset="0"/>
                <a:cs typeface="Times New Roman" panose="02020603050405020304" pitchFamily="18" charset="0"/>
              </a:rPr>
              <a:t>- host an in-school competition and create an entry. Don’t forget to send examples to us to share with Bishop Dagmar and on the Ely Diocese Education website. </a:t>
            </a:r>
          </a:p>
          <a:p>
            <a:endParaRPr lang="en-US" sz="3200" dirty="0">
              <a:solidFill>
                <a:srgbClr val="002060"/>
              </a:solidFill>
              <a:latin typeface="Sassoon Infant Std"/>
              <a:ea typeface="Calibri" panose="020F0502020204030204" pitchFamily="34" charset="0"/>
              <a:cs typeface="Times New Roman" panose="02020603050405020304" pitchFamily="18" charset="0"/>
            </a:endParaRPr>
          </a:p>
          <a:p>
            <a:r>
              <a:rPr lang="en-US" sz="3200" dirty="0">
                <a:solidFill>
                  <a:srgbClr val="002060"/>
                </a:solidFill>
                <a:effectLst/>
                <a:latin typeface="Sassoon Infant Std"/>
                <a:ea typeface="Calibri" panose="020F0502020204030204" pitchFamily="34" charset="0"/>
                <a:cs typeface="Times New Roman" panose="02020603050405020304" pitchFamily="18" charset="0"/>
              </a:rPr>
              <a:t>Email to: </a:t>
            </a:r>
            <a:r>
              <a:rPr lang="en-US" sz="3200" dirty="0">
                <a:solidFill>
                  <a:srgbClr val="002060"/>
                </a:solidFill>
                <a:effectLst/>
                <a:latin typeface="Sassoon Infant Std"/>
                <a:ea typeface="Calibri" panose="020F0502020204030204" pitchFamily="34" charset="0"/>
                <a:cs typeface="Times New Roman" panose="02020603050405020304" pitchFamily="18" charset="0"/>
                <a:hlinkClick r:id="rId2"/>
              </a:rPr>
              <a:t>schoolsmission@elydiocese.org</a:t>
            </a:r>
            <a:r>
              <a:rPr lang="en-US" sz="3200" dirty="0">
                <a:solidFill>
                  <a:srgbClr val="002060"/>
                </a:solidFill>
                <a:effectLst/>
                <a:latin typeface="Sassoon Infant Std"/>
                <a:ea typeface="Calibri" panose="020F0502020204030204" pitchFamily="34" charset="0"/>
                <a:cs typeface="Times New Roman" panose="02020603050405020304" pitchFamily="18" charset="0"/>
              </a:rPr>
              <a:t> </a:t>
            </a:r>
          </a:p>
          <a:p>
            <a:r>
              <a:rPr lang="en-US" sz="3200" dirty="0">
                <a:solidFill>
                  <a:srgbClr val="002060"/>
                </a:solidFill>
                <a:effectLst/>
                <a:latin typeface="Sassoon Infant Std"/>
                <a:ea typeface="Calibri" panose="020F0502020204030204" pitchFamily="34" charset="0"/>
                <a:cs typeface="Times New Roman" panose="02020603050405020304" pitchFamily="18" charset="0"/>
              </a:rPr>
              <a:t> </a:t>
            </a:r>
            <a:r>
              <a:rPr lang="en-US" sz="2400" u="sng" dirty="0">
                <a:solidFill>
                  <a:srgbClr val="0563C1"/>
                </a:solidFill>
                <a:effectLst/>
                <a:latin typeface="Sassoon Infant Std"/>
                <a:ea typeface="Calibri" panose="020F0502020204030204" pitchFamily="34" charset="0"/>
                <a:cs typeface="Times New Roman" panose="02020603050405020304" pitchFamily="18" charset="0"/>
                <a:hlinkClick r:id="rId3"/>
              </a:rPr>
              <a:t>https://www.natre.org.uk/uploads/Spirited%20Arts/2023/Spirited%20Arts%202023%20themes%20-%20Art%20in%20Heaven%20themes.pdf</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p>
        </p:txBody>
      </p:sp>
    </p:spTree>
    <p:extLst>
      <p:ext uri="{BB962C8B-B14F-4D97-AF65-F5344CB8AC3E}">
        <p14:creationId xmlns:p14="http://schemas.microsoft.com/office/powerpoint/2010/main" val="180956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5F64-47D5-8E06-EFE3-54F1A4CE5834}"/>
              </a:ext>
            </a:extLst>
          </p:cNvPr>
          <p:cNvSpPr>
            <a:spLocks noGrp="1"/>
          </p:cNvSpPr>
          <p:nvPr>
            <p:ph type="title"/>
          </p:nvPr>
        </p:nvSpPr>
        <p:spPr>
          <a:xfrm>
            <a:off x="934788" y="351941"/>
            <a:ext cx="8596668" cy="979710"/>
          </a:xfrm>
        </p:spPr>
        <p:txBody>
          <a:bodyPr>
            <a:normAutofit/>
          </a:bodyPr>
          <a:lstStyle/>
          <a:p>
            <a:pPr algn="ctr"/>
            <a:r>
              <a:rPr lang="en-GB" sz="5400" b="1" dirty="0"/>
              <a:t>Welcome and Response</a:t>
            </a:r>
          </a:p>
        </p:txBody>
      </p:sp>
      <p:sp>
        <p:nvSpPr>
          <p:cNvPr id="3" name="Text Placeholder 2">
            <a:extLst>
              <a:ext uri="{FF2B5EF4-FFF2-40B4-BE49-F238E27FC236}">
                <a16:creationId xmlns:a16="http://schemas.microsoft.com/office/drawing/2014/main" id="{A937EE09-B1AF-9387-A6B7-53843DF4ACED}"/>
              </a:ext>
            </a:extLst>
          </p:cNvPr>
          <p:cNvSpPr>
            <a:spLocks noGrp="1"/>
          </p:cNvSpPr>
          <p:nvPr>
            <p:ph type="body" idx="1"/>
          </p:nvPr>
        </p:nvSpPr>
        <p:spPr>
          <a:xfrm>
            <a:off x="588556" y="2012930"/>
            <a:ext cx="10694961" cy="2832140"/>
          </a:xfrm>
        </p:spPr>
        <p:txBody>
          <a:bodyPr>
            <a:normAutofit/>
          </a:bodyPr>
          <a:lstStyle/>
          <a:p>
            <a:r>
              <a:rPr lang="en-GB" sz="4800" dirty="0">
                <a:solidFill>
                  <a:srgbClr val="002060"/>
                </a:solidFill>
              </a:rPr>
              <a:t>This is the time</a:t>
            </a:r>
          </a:p>
          <a:p>
            <a:endParaRPr lang="en-GB" sz="4800" dirty="0">
              <a:solidFill>
                <a:schemeClr val="tx1"/>
              </a:solidFill>
            </a:endParaRPr>
          </a:p>
          <a:p>
            <a:r>
              <a:rPr lang="en-GB" sz="4800" b="1" dirty="0">
                <a:solidFill>
                  <a:srgbClr val="A71A26"/>
                </a:solidFill>
              </a:rPr>
              <a:t>We can make a difference</a:t>
            </a:r>
          </a:p>
        </p:txBody>
      </p:sp>
    </p:spTree>
    <p:extLst>
      <p:ext uri="{BB962C8B-B14F-4D97-AF65-F5344CB8AC3E}">
        <p14:creationId xmlns:p14="http://schemas.microsoft.com/office/powerpoint/2010/main" val="33386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23B8B1-3BEE-1489-98D2-743D07F721A3}"/>
              </a:ext>
            </a:extLst>
          </p:cNvPr>
          <p:cNvSpPr>
            <a:spLocks noGrp="1"/>
          </p:cNvSpPr>
          <p:nvPr>
            <p:ph type="title"/>
          </p:nvPr>
        </p:nvSpPr>
        <p:spPr>
          <a:xfrm>
            <a:off x="490904" y="268387"/>
            <a:ext cx="8596668" cy="1063264"/>
          </a:xfrm>
        </p:spPr>
        <p:txBody>
          <a:bodyPr>
            <a:noAutofit/>
          </a:bodyPr>
          <a:lstStyle/>
          <a:p>
            <a:pPr algn="ctr"/>
            <a:r>
              <a:rPr lang="en-GB" b="1" dirty="0"/>
              <a:t>What kind of world do you want YOUR CHILDREN to see?</a:t>
            </a:r>
          </a:p>
        </p:txBody>
      </p:sp>
      <p:sp>
        <p:nvSpPr>
          <p:cNvPr id="8" name="Text Placeholder 7">
            <a:extLst>
              <a:ext uri="{FF2B5EF4-FFF2-40B4-BE49-F238E27FC236}">
                <a16:creationId xmlns:a16="http://schemas.microsoft.com/office/drawing/2014/main" id="{60E6A8A2-1700-1DFD-DED3-1D0CB0CFE86F}"/>
              </a:ext>
            </a:extLst>
          </p:cNvPr>
          <p:cNvSpPr>
            <a:spLocks noGrp="1"/>
          </p:cNvSpPr>
          <p:nvPr>
            <p:ph type="body" idx="1"/>
          </p:nvPr>
        </p:nvSpPr>
        <p:spPr>
          <a:xfrm>
            <a:off x="490904" y="1580062"/>
            <a:ext cx="10526284" cy="550580"/>
          </a:xfrm>
        </p:spPr>
        <p:txBody>
          <a:bodyPr>
            <a:noAutofit/>
          </a:bodyPr>
          <a:lstStyle/>
          <a:p>
            <a:pPr algn="ctr"/>
            <a:r>
              <a:rPr lang="en-GB" sz="2800" b="1" dirty="0">
                <a:solidFill>
                  <a:schemeClr val="tx1"/>
                </a:solidFill>
                <a:latin typeface="Sassoon Infant Std" panose="020B0503020103030203" pitchFamily="34" charset="0"/>
              </a:rPr>
              <a:t>Make a list of all the things you want your children to see in the world</a:t>
            </a:r>
          </a:p>
        </p:txBody>
      </p:sp>
      <p:sp>
        <p:nvSpPr>
          <p:cNvPr id="9" name="TextBox 8">
            <a:extLst>
              <a:ext uri="{FF2B5EF4-FFF2-40B4-BE49-F238E27FC236}">
                <a16:creationId xmlns:a16="http://schemas.microsoft.com/office/drawing/2014/main" id="{61B3C6BD-9055-CED9-BD80-F5353167ED21}"/>
              </a:ext>
            </a:extLst>
          </p:cNvPr>
          <p:cNvSpPr txBox="1"/>
          <p:nvPr/>
        </p:nvSpPr>
        <p:spPr>
          <a:xfrm>
            <a:off x="490904" y="2570633"/>
            <a:ext cx="10490774" cy="523220"/>
          </a:xfrm>
          <a:prstGeom prst="rect">
            <a:avLst/>
          </a:prstGeom>
          <a:noFill/>
        </p:spPr>
        <p:txBody>
          <a:bodyPr wrap="square" rtlCol="0">
            <a:spAutoFit/>
          </a:bodyPr>
          <a:lstStyle/>
          <a:p>
            <a:r>
              <a:rPr lang="en-GB" sz="2800" dirty="0">
                <a:latin typeface="Sassoon Infant Std" panose="020B0503020103030203" pitchFamily="34" charset="0"/>
              </a:rPr>
              <a:t>Does your list include some of these things?</a:t>
            </a:r>
          </a:p>
        </p:txBody>
      </p:sp>
      <p:sp>
        <p:nvSpPr>
          <p:cNvPr id="21" name="TextBox 20">
            <a:extLst>
              <a:ext uri="{FF2B5EF4-FFF2-40B4-BE49-F238E27FC236}">
                <a16:creationId xmlns:a16="http://schemas.microsoft.com/office/drawing/2014/main" id="{896EED52-BAC9-71DA-A629-8F8BECFF413D}"/>
              </a:ext>
            </a:extLst>
          </p:cNvPr>
          <p:cNvSpPr txBox="1"/>
          <p:nvPr/>
        </p:nvSpPr>
        <p:spPr>
          <a:xfrm>
            <a:off x="490904" y="3210678"/>
            <a:ext cx="8753382" cy="646331"/>
          </a:xfrm>
          <a:prstGeom prst="rect">
            <a:avLst/>
          </a:prstGeom>
          <a:noFill/>
        </p:spPr>
        <p:txBody>
          <a:bodyPr wrap="square" rtlCol="0">
            <a:spAutoFit/>
          </a:bodyPr>
          <a:lstStyle/>
          <a:p>
            <a:pPr algn="ctr"/>
            <a:r>
              <a:rPr lang="en-GB" sz="3600" dirty="0">
                <a:latin typeface="Sassoon Infant Std" panose="020B0503020103030203" pitchFamily="34" charset="0"/>
              </a:rPr>
              <a:t>Animals in nature</a:t>
            </a:r>
          </a:p>
        </p:txBody>
      </p:sp>
      <p:sp>
        <p:nvSpPr>
          <p:cNvPr id="25" name="TextBox 24">
            <a:extLst>
              <a:ext uri="{FF2B5EF4-FFF2-40B4-BE49-F238E27FC236}">
                <a16:creationId xmlns:a16="http://schemas.microsoft.com/office/drawing/2014/main" id="{7ADF4C37-1FD4-A56D-C206-C2E0903000D2}"/>
              </a:ext>
            </a:extLst>
          </p:cNvPr>
          <p:cNvSpPr txBox="1"/>
          <p:nvPr/>
        </p:nvSpPr>
        <p:spPr>
          <a:xfrm>
            <a:off x="397687" y="3706532"/>
            <a:ext cx="8939814" cy="646331"/>
          </a:xfrm>
          <a:prstGeom prst="rect">
            <a:avLst/>
          </a:prstGeom>
          <a:noFill/>
        </p:spPr>
        <p:txBody>
          <a:bodyPr wrap="square" rtlCol="0">
            <a:spAutoFit/>
          </a:bodyPr>
          <a:lstStyle/>
          <a:p>
            <a:pPr algn="ctr"/>
            <a:r>
              <a:rPr lang="en-GB" sz="3600" dirty="0">
                <a:latin typeface="Sassoon Infant Std" panose="020B0503020103030203" pitchFamily="34" charset="0"/>
              </a:rPr>
              <a:t>Beautiful trees and flowers</a:t>
            </a:r>
          </a:p>
        </p:txBody>
      </p:sp>
      <p:sp>
        <p:nvSpPr>
          <p:cNvPr id="27" name="TextBox 26">
            <a:extLst>
              <a:ext uri="{FF2B5EF4-FFF2-40B4-BE49-F238E27FC236}">
                <a16:creationId xmlns:a16="http://schemas.microsoft.com/office/drawing/2014/main" id="{32A7ED55-9DC1-FADF-21DF-83A9A6041AA1}"/>
              </a:ext>
            </a:extLst>
          </p:cNvPr>
          <p:cNvSpPr txBox="1"/>
          <p:nvPr/>
        </p:nvSpPr>
        <p:spPr>
          <a:xfrm>
            <a:off x="496885" y="4180070"/>
            <a:ext cx="8380520" cy="646331"/>
          </a:xfrm>
          <a:prstGeom prst="rect">
            <a:avLst/>
          </a:prstGeom>
          <a:noFill/>
        </p:spPr>
        <p:txBody>
          <a:bodyPr wrap="square" rtlCol="0">
            <a:spAutoFit/>
          </a:bodyPr>
          <a:lstStyle/>
          <a:p>
            <a:pPr algn="ctr"/>
            <a:r>
              <a:rPr lang="en-GB" sz="3600" dirty="0">
                <a:latin typeface="Sassoon Infant Std" panose="020B0503020103030203" pitchFamily="34" charset="0"/>
              </a:rPr>
              <a:t>Natural habitats</a:t>
            </a:r>
          </a:p>
        </p:txBody>
      </p:sp>
      <p:sp>
        <p:nvSpPr>
          <p:cNvPr id="29" name="TextBox 28">
            <a:extLst>
              <a:ext uri="{FF2B5EF4-FFF2-40B4-BE49-F238E27FC236}">
                <a16:creationId xmlns:a16="http://schemas.microsoft.com/office/drawing/2014/main" id="{85E96362-FAE5-C14F-1B41-CF152A05E2B9}"/>
              </a:ext>
            </a:extLst>
          </p:cNvPr>
          <p:cNvSpPr txBox="1"/>
          <p:nvPr/>
        </p:nvSpPr>
        <p:spPr>
          <a:xfrm>
            <a:off x="701071" y="4665481"/>
            <a:ext cx="8176334" cy="646331"/>
          </a:xfrm>
          <a:prstGeom prst="rect">
            <a:avLst/>
          </a:prstGeom>
          <a:noFill/>
        </p:spPr>
        <p:txBody>
          <a:bodyPr wrap="square" rtlCol="0">
            <a:spAutoFit/>
          </a:bodyPr>
          <a:lstStyle/>
          <a:p>
            <a:pPr algn="ctr"/>
            <a:r>
              <a:rPr lang="en-GB" sz="3600" dirty="0">
                <a:latin typeface="Sassoon Infant Std" panose="020B0503020103030203" pitchFamily="34" charset="0"/>
              </a:rPr>
              <a:t>Sunny Days</a:t>
            </a:r>
          </a:p>
        </p:txBody>
      </p:sp>
      <p:sp>
        <p:nvSpPr>
          <p:cNvPr id="31" name="TextBox 30">
            <a:extLst>
              <a:ext uri="{FF2B5EF4-FFF2-40B4-BE49-F238E27FC236}">
                <a16:creationId xmlns:a16="http://schemas.microsoft.com/office/drawing/2014/main" id="{A4C7F15E-2A20-C4F0-F74D-7B7C547E5002}"/>
              </a:ext>
            </a:extLst>
          </p:cNvPr>
          <p:cNvSpPr txBox="1"/>
          <p:nvPr/>
        </p:nvSpPr>
        <p:spPr>
          <a:xfrm>
            <a:off x="1041319" y="5174637"/>
            <a:ext cx="7652551" cy="646331"/>
          </a:xfrm>
          <a:prstGeom prst="rect">
            <a:avLst/>
          </a:prstGeom>
          <a:noFill/>
        </p:spPr>
        <p:txBody>
          <a:bodyPr wrap="square" rtlCol="0">
            <a:spAutoFit/>
          </a:bodyPr>
          <a:lstStyle/>
          <a:p>
            <a:pPr algn="ctr"/>
            <a:r>
              <a:rPr lang="en-GB" sz="3600" dirty="0">
                <a:latin typeface="Sassoon Infant Std" panose="020B0503020103030203" pitchFamily="34" charset="0"/>
              </a:rPr>
              <a:t>Happy Humans</a:t>
            </a:r>
          </a:p>
        </p:txBody>
      </p:sp>
      <p:sp>
        <p:nvSpPr>
          <p:cNvPr id="33" name="TextBox 32">
            <a:extLst>
              <a:ext uri="{FF2B5EF4-FFF2-40B4-BE49-F238E27FC236}">
                <a16:creationId xmlns:a16="http://schemas.microsoft.com/office/drawing/2014/main" id="{BE111EC2-9F9E-BC5D-0ADD-F8A9989BA8BB}"/>
              </a:ext>
            </a:extLst>
          </p:cNvPr>
          <p:cNvSpPr txBox="1"/>
          <p:nvPr/>
        </p:nvSpPr>
        <p:spPr>
          <a:xfrm>
            <a:off x="-232627" y="5943282"/>
            <a:ext cx="9570128" cy="646331"/>
          </a:xfrm>
          <a:prstGeom prst="rect">
            <a:avLst/>
          </a:prstGeom>
          <a:noFill/>
        </p:spPr>
        <p:txBody>
          <a:bodyPr wrap="square" rtlCol="0">
            <a:spAutoFit/>
          </a:bodyPr>
          <a:lstStyle/>
          <a:p>
            <a:pPr algn="ctr"/>
            <a:r>
              <a:rPr lang="en-GB" sz="3600" dirty="0">
                <a:latin typeface="Sassoon Infant Std" panose="020B0503020103030203" pitchFamily="34" charset="0"/>
              </a:rPr>
              <a:t>This is what God wants the world to be like!</a:t>
            </a:r>
          </a:p>
        </p:txBody>
      </p:sp>
    </p:spTree>
    <p:extLst>
      <p:ext uri="{BB962C8B-B14F-4D97-AF65-F5344CB8AC3E}">
        <p14:creationId xmlns:p14="http://schemas.microsoft.com/office/powerpoint/2010/main" val="22442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9"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23B8B1-3BEE-1489-98D2-743D07F721A3}"/>
              </a:ext>
            </a:extLst>
          </p:cNvPr>
          <p:cNvSpPr>
            <a:spLocks noGrp="1"/>
          </p:cNvSpPr>
          <p:nvPr>
            <p:ph type="title"/>
          </p:nvPr>
        </p:nvSpPr>
        <p:spPr>
          <a:xfrm>
            <a:off x="490904" y="268387"/>
            <a:ext cx="8596668" cy="1063264"/>
          </a:xfrm>
        </p:spPr>
        <p:txBody>
          <a:bodyPr>
            <a:noAutofit/>
          </a:bodyPr>
          <a:lstStyle/>
          <a:p>
            <a:pPr algn="ctr"/>
            <a:r>
              <a:rPr lang="en-GB" b="1" dirty="0">
                <a:latin typeface="Sassoon Infant Std" panose="020B0503020103030203" pitchFamily="34" charset="0"/>
              </a:rPr>
              <a:t>What kind of world do you NOT want YOUR CHILDREN to see?</a:t>
            </a:r>
          </a:p>
        </p:txBody>
      </p:sp>
      <p:sp>
        <p:nvSpPr>
          <p:cNvPr id="8" name="Text Placeholder 7">
            <a:extLst>
              <a:ext uri="{FF2B5EF4-FFF2-40B4-BE49-F238E27FC236}">
                <a16:creationId xmlns:a16="http://schemas.microsoft.com/office/drawing/2014/main" id="{60E6A8A2-1700-1DFD-DED3-1D0CB0CFE86F}"/>
              </a:ext>
            </a:extLst>
          </p:cNvPr>
          <p:cNvSpPr>
            <a:spLocks noGrp="1"/>
          </p:cNvSpPr>
          <p:nvPr>
            <p:ph type="body" idx="1"/>
          </p:nvPr>
        </p:nvSpPr>
        <p:spPr>
          <a:xfrm>
            <a:off x="490904" y="1580062"/>
            <a:ext cx="10526284" cy="550580"/>
          </a:xfrm>
        </p:spPr>
        <p:txBody>
          <a:bodyPr>
            <a:noAutofit/>
          </a:bodyPr>
          <a:lstStyle/>
          <a:p>
            <a:pPr algn="ctr"/>
            <a:r>
              <a:rPr lang="en-GB" sz="2800" b="1" dirty="0">
                <a:solidFill>
                  <a:schemeClr val="tx1"/>
                </a:solidFill>
                <a:latin typeface="Sassoon Infant Std" panose="020B0503020103030203" pitchFamily="34" charset="0"/>
              </a:rPr>
              <a:t>Make a list of all the things you DON’T want your children to see in the world</a:t>
            </a:r>
          </a:p>
        </p:txBody>
      </p:sp>
      <p:sp>
        <p:nvSpPr>
          <p:cNvPr id="9" name="TextBox 8">
            <a:extLst>
              <a:ext uri="{FF2B5EF4-FFF2-40B4-BE49-F238E27FC236}">
                <a16:creationId xmlns:a16="http://schemas.microsoft.com/office/drawing/2014/main" id="{61B3C6BD-9055-CED9-BD80-F5353167ED21}"/>
              </a:ext>
            </a:extLst>
          </p:cNvPr>
          <p:cNvSpPr txBox="1"/>
          <p:nvPr/>
        </p:nvSpPr>
        <p:spPr>
          <a:xfrm>
            <a:off x="490904" y="2548960"/>
            <a:ext cx="10490774" cy="523220"/>
          </a:xfrm>
          <a:prstGeom prst="rect">
            <a:avLst/>
          </a:prstGeom>
          <a:noFill/>
        </p:spPr>
        <p:txBody>
          <a:bodyPr wrap="square" rtlCol="0">
            <a:spAutoFit/>
          </a:bodyPr>
          <a:lstStyle/>
          <a:p>
            <a:r>
              <a:rPr lang="en-GB" sz="2800" dirty="0">
                <a:latin typeface="Sassoon Infant Std" panose="020B0503020103030203" pitchFamily="34" charset="0"/>
              </a:rPr>
              <a:t>Does your list include some of these things?</a:t>
            </a:r>
          </a:p>
        </p:txBody>
      </p:sp>
      <p:sp>
        <p:nvSpPr>
          <p:cNvPr id="21" name="TextBox 20">
            <a:extLst>
              <a:ext uri="{FF2B5EF4-FFF2-40B4-BE49-F238E27FC236}">
                <a16:creationId xmlns:a16="http://schemas.microsoft.com/office/drawing/2014/main" id="{896EED52-BAC9-71DA-A629-8F8BECFF413D}"/>
              </a:ext>
            </a:extLst>
          </p:cNvPr>
          <p:cNvSpPr txBox="1"/>
          <p:nvPr/>
        </p:nvSpPr>
        <p:spPr>
          <a:xfrm>
            <a:off x="162618" y="3285583"/>
            <a:ext cx="8753382" cy="646331"/>
          </a:xfrm>
          <a:prstGeom prst="rect">
            <a:avLst/>
          </a:prstGeom>
          <a:noFill/>
        </p:spPr>
        <p:txBody>
          <a:bodyPr wrap="square" rtlCol="0">
            <a:spAutoFit/>
          </a:bodyPr>
          <a:lstStyle/>
          <a:p>
            <a:pPr algn="ctr"/>
            <a:r>
              <a:rPr lang="en-GB" sz="3600" dirty="0">
                <a:latin typeface="Sassoon Infant Std" panose="020B0503020103030203" pitchFamily="34" charset="0"/>
              </a:rPr>
              <a:t>Wars</a:t>
            </a:r>
          </a:p>
        </p:txBody>
      </p:sp>
      <p:sp>
        <p:nvSpPr>
          <p:cNvPr id="25" name="TextBox 24">
            <a:extLst>
              <a:ext uri="{FF2B5EF4-FFF2-40B4-BE49-F238E27FC236}">
                <a16:creationId xmlns:a16="http://schemas.microsoft.com/office/drawing/2014/main" id="{7ADF4C37-1FD4-A56D-C206-C2E0903000D2}"/>
              </a:ext>
            </a:extLst>
          </p:cNvPr>
          <p:cNvSpPr txBox="1"/>
          <p:nvPr/>
        </p:nvSpPr>
        <p:spPr>
          <a:xfrm>
            <a:off x="147758" y="3747248"/>
            <a:ext cx="8939814" cy="646331"/>
          </a:xfrm>
          <a:prstGeom prst="rect">
            <a:avLst/>
          </a:prstGeom>
          <a:noFill/>
        </p:spPr>
        <p:txBody>
          <a:bodyPr wrap="square" rtlCol="0">
            <a:spAutoFit/>
          </a:bodyPr>
          <a:lstStyle/>
          <a:p>
            <a:pPr algn="ctr"/>
            <a:r>
              <a:rPr lang="en-GB" sz="3600" dirty="0">
                <a:latin typeface="Sassoon Infant Std" panose="020B0503020103030203" pitchFamily="34" charset="0"/>
              </a:rPr>
              <a:t>Illness and diseases</a:t>
            </a:r>
          </a:p>
        </p:txBody>
      </p:sp>
      <p:sp>
        <p:nvSpPr>
          <p:cNvPr id="27" name="TextBox 26">
            <a:extLst>
              <a:ext uri="{FF2B5EF4-FFF2-40B4-BE49-F238E27FC236}">
                <a16:creationId xmlns:a16="http://schemas.microsoft.com/office/drawing/2014/main" id="{32A7ED55-9DC1-FADF-21DF-83A9A6041AA1}"/>
              </a:ext>
            </a:extLst>
          </p:cNvPr>
          <p:cNvSpPr txBox="1"/>
          <p:nvPr/>
        </p:nvSpPr>
        <p:spPr>
          <a:xfrm>
            <a:off x="349049" y="4208913"/>
            <a:ext cx="8380520" cy="646331"/>
          </a:xfrm>
          <a:prstGeom prst="rect">
            <a:avLst/>
          </a:prstGeom>
          <a:noFill/>
        </p:spPr>
        <p:txBody>
          <a:bodyPr wrap="square" rtlCol="0">
            <a:spAutoFit/>
          </a:bodyPr>
          <a:lstStyle/>
          <a:p>
            <a:pPr algn="ctr"/>
            <a:r>
              <a:rPr lang="en-GB" sz="3600" dirty="0">
                <a:latin typeface="Sassoon Infant Std" panose="020B0503020103030203" pitchFamily="34" charset="0"/>
              </a:rPr>
              <a:t>Lack of animals, destroyed planet</a:t>
            </a:r>
          </a:p>
        </p:txBody>
      </p:sp>
      <p:sp>
        <p:nvSpPr>
          <p:cNvPr id="29" name="TextBox 28">
            <a:extLst>
              <a:ext uri="{FF2B5EF4-FFF2-40B4-BE49-F238E27FC236}">
                <a16:creationId xmlns:a16="http://schemas.microsoft.com/office/drawing/2014/main" id="{85E96362-FAE5-C14F-1B41-CF152A05E2B9}"/>
              </a:ext>
            </a:extLst>
          </p:cNvPr>
          <p:cNvSpPr txBox="1"/>
          <p:nvPr/>
        </p:nvSpPr>
        <p:spPr>
          <a:xfrm>
            <a:off x="529498" y="4748780"/>
            <a:ext cx="8176334" cy="646331"/>
          </a:xfrm>
          <a:prstGeom prst="rect">
            <a:avLst/>
          </a:prstGeom>
          <a:noFill/>
        </p:spPr>
        <p:txBody>
          <a:bodyPr wrap="square" rtlCol="0">
            <a:spAutoFit/>
          </a:bodyPr>
          <a:lstStyle/>
          <a:p>
            <a:pPr algn="ctr"/>
            <a:r>
              <a:rPr lang="en-GB" sz="3600" dirty="0">
                <a:latin typeface="Sassoon Infant Std" panose="020B0503020103030203" pitchFamily="34" charset="0"/>
              </a:rPr>
              <a:t>Lots of natural disasters</a:t>
            </a:r>
          </a:p>
        </p:txBody>
      </p:sp>
      <p:sp>
        <p:nvSpPr>
          <p:cNvPr id="31" name="TextBox 30">
            <a:extLst>
              <a:ext uri="{FF2B5EF4-FFF2-40B4-BE49-F238E27FC236}">
                <a16:creationId xmlns:a16="http://schemas.microsoft.com/office/drawing/2014/main" id="{A4C7F15E-2A20-C4F0-F74D-7B7C547E5002}"/>
              </a:ext>
            </a:extLst>
          </p:cNvPr>
          <p:cNvSpPr txBox="1"/>
          <p:nvPr/>
        </p:nvSpPr>
        <p:spPr>
          <a:xfrm>
            <a:off x="791390" y="5306372"/>
            <a:ext cx="7652551" cy="646331"/>
          </a:xfrm>
          <a:prstGeom prst="rect">
            <a:avLst/>
          </a:prstGeom>
          <a:noFill/>
        </p:spPr>
        <p:txBody>
          <a:bodyPr wrap="square" rtlCol="0">
            <a:spAutoFit/>
          </a:bodyPr>
          <a:lstStyle/>
          <a:p>
            <a:pPr algn="ctr"/>
            <a:r>
              <a:rPr lang="en-GB" sz="3600" dirty="0">
                <a:latin typeface="Sassoon Infant Std" panose="020B0503020103030203" pitchFamily="34" charset="0"/>
              </a:rPr>
              <a:t>Worried and anxious people</a:t>
            </a:r>
          </a:p>
        </p:txBody>
      </p:sp>
      <p:sp>
        <p:nvSpPr>
          <p:cNvPr id="10" name="TextBox 9">
            <a:extLst>
              <a:ext uri="{FF2B5EF4-FFF2-40B4-BE49-F238E27FC236}">
                <a16:creationId xmlns:a16="http://schemas.microsoft.com/office/drawing/2014/main" id="{281E33D1-D9F6-40AA-942D-313C662D067B}"/>
              </a:ext>
            </a:extLst>
          </p:cNvPr>
          <p:cNvSpPr txBox="1"/>
          <p:nvPr/>
        </p:nvSpPr>
        <p:spPr>
          <a:xfrm>
            <a:off x="72173" y="5941595"/>
            <a:ext cx="9570128" cy="646331"/>
          </a:xfrm>
          <a:prstGeom prst="rect">
            <a:avLst/>
          </a:prstGeom>
          <a:noFill/>
        </p:spPr>
        <p:txBody>
          <a:bodyPr wrap="square" rtlCol="0">
            <a:spAutoFit/>
          </a:bodyPr>
          <a:lstStyle/>
          <a:p>
            <a:pPr algn="ctr"/>
            <a:r>
              <a:rPr lang="en-GB" sz="3600" dirty="0">
                <a:latin typeface="Sassoon Infant Std" panose="020B0503020103030203" pitchFamily="34" charset="0"/>
              </a:rPr>
              <a:t>This is not what God wants the world to be like!</a:t>
            </a:r>
          </a:p>
        </p:txBody>
      </p:sp>
    </p:spTree>
    <p:extLst>
      <p:ext uri="{BB962C8B-B14F-4D97-AF65-F5344CB8AC3E}">
        <p14:creationId xmlns:p14="http://schemas.microsoft.com/office/powerpoint/2010/main" val="29409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9"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986605-D44C-E348-0369-EC7283C19637}"/>
              </a:ext>
            </a:extLst>
          </p:cNvPr>
          <p:cNvSpPr>
            <a:spLocks noGrp="1"/>
          </p:cNvSpPr>
          <p:nvPr>
            <p:ph type="body" idx="1"/>
          </p:nvPr>
        </p:nvSpPr>
        <p:spPr>
          <a:xfrm>
            <a:off x="677335" y="4465542"/>
            <a:ext cx="8596668" cy="1570962"/>
          </a:xfrm>
        </p:spPr>
        <p:txBody>
          <a:bodyPr/>
          <a:lstStyle/>
          <a:p>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6" name="TextBox 5">
            <a:extLst>
              <a:ext uri="{FF2B5EF4-FFF2-40B4-BE49-F238E27FC236}">
                <a16:creationId xmlns:a16="http://schemas.microsoft.com/office/drawing/2014/main" id="{C60E521E-19B7-1810-C837-74E7D7DE7DA6}"/>
              </a:ext>
            </a:extLst>
          </p:cNvPr>
          <p:cNvSpPr txBox="1"/>
          <p:nvPr/>
        </p:nvSpPr>
        <p:spPr>
          <a:xfrm>
            <a:off x="1456585" y="440322"/>
            <a:ext cx="7315200" cy="830997"/>
          </a:xfrm>
          <a:prstGeom prst="rect">
            <a:avLst/>
          </a:prstGeom>
          <a:noFill/>
        </p:spPr>
        <p:txBody>
          <a:bodyPr wrap="square" rtlCol="0">
            <a:spAutoFit/>
          </a:bodyPr>
          <a:lstStyle/>
          <a:p>
            <a:pPr algn="ctr"/>
            <a:r>
              <a:rPr lang="en-GB" sz="4800" b="1" dirty="0">
                <a:latin typeface="Sassoon Infant Std" panose="020B0503020103030203" pitchFamily="34" charset="0"/>
              </a:rPr>
              <a:t>PUZZLE TIME!</a:t>
            </a:r>
          </a:p>
        </p:txBody>
      </p:sp>
      <p:sp>
        <p:nvSpPr>
          <p:cNvPr id="8" name="TextBox 7">
            <a:extLst>
              <a:ext uri="{FF2B5EF4-FFF2-40B4-BE49-F238E27FC236}">
                <a16:creationId xmlns:a16="http://schemas.microsoft.com/office/drawing/2014/main" id="{47BCF54C-2521-026A-87A5-4A009EDD2F37}"/>
              </a:ext>
            </a:extLst>
          </p:cNvPr>
          <p:cNvSpPr txBox="1"/>
          <p:nvPr/>
        </p:nvSpPr>
        <p:spPr>
          <a:xfrm>
            <a:off x="1218196" y="6005593"/>
            <a:ext cx="6782540" cy="248722"/>
          </a:xfrm>
          <a:prstGeom prst="rect">
            <a:avLst/>
          </a:prstGeom>
          <a:noFill/>
        </p:spPr>
        <p:txBody>
          <a:bodyPr wrap="square" rtlCol="0">
            <a:spAutoFit/>
          </a:bodyPr>
          <a:lstStyle/>
          <a:p>
            <a:pPr lvl="0">
              <a:lnSpc>
                <a:spcPct val="107000"/>
              </a:lnSpc>
            </a:pPr>
            <a:r>
              <a:rPr lang="en-GB" sz="1000" b="0" i="0" dirty="0">
                <a:solidFill>
                  <a:srgbClr val="111111"/>
                </a:solidFill>
                <a:effectLst/>
                <a:latin typeface="-apple-system"/>
              </a:rPr>
              <a:t>Photo by </a:t>
            </a:r>
            <a:r>
              <a:rPr lang="en-GB" sz="1000" b="0" i="0" dirty="0">
                <a:effectLst/>
                <a:latin typeface="-apple-system"/>
                <a:hlinkClick r:id="rId2"/>
              </a:rPr>
              <a:t>Jonny </a:t>
            </a:r>
            <a:r>
              <a:rPr lang="en-GB" sz="1000" b="0" i="0" dirty="0" err="1">
                <a:effectLst/>
                <a:latin typeface="-apple-system"/>
                <a:hlinkClick r:id="rId2"/>
              </a:rPr>
              <a:t>Gios</a:t>
            </a:r>
            <a:r>
              <a:rPr lang="en-GB" sz="1000" b="0" i="0" dirty="0">
                <a:solidFill>
                  <a:srgbClr val="111111"/>
                </a:solidFill>
                <a:effectLst/>
                <a:latin typeface="-apple-system"/>
              </a:rPr>
              <a:t> on </a:t>
            </a:r>
            <a:r>
              <a:rPr lang="en-GB" sz="1000" b="0" i="0" dirty="0" err="1">
                <a:effectLst/>
                <a:latin typeface="-apple-system"/>
                <a:hlinkClick r:id="rId3"/>
              </a:rPr>
              <a:t>Unsplash</a:t>
            </a:r>
            <a:endParaRPr lang="en-GB" sz="1000" dirty="0"/>
          </a:p>
        </p:txBody>
      </p:sp>
      <p:pic>
        <p:nvPicPr>
          <p:cNvPr id="11" name="Picture 10" descr="A puzzle pieces on a floor&#10;&#10;Description automatically generated">
            <a:extLst>
              <a:ext uri="{FF2B5EF4-FFF2-40B4-BE49-F238E27FC236}">
                <a16:creationId xmlns:a16="http://schemas.microsoft.com/office/drawing/2014/main" id="{B814BB6A-22F2-FFBC-BB7B-D7E70A629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572" y="1458274"/>
            <a:ext cx="2976341" cy="4464137"/>
          </a:xfrm>
          <a:prstGeom prst="rect">
            <a:avLst/>
          </a:prstGeom>
        </p:spPr>
      </p:pic>
      <p:sp>
        <p:nvSpPr>
          <p:cNvPr id="14" name="TextBox 13">
            <a:extLst>
              <a:ext uri="{FF2B5EF4-FFF2-40B4-BE49-F238E27FC236}">
                <a16:creationId xmlns:a16="http://schemas.microsoft.com/office/drawing/2014/main" id="{57E690FA-869D-4A38-18D5-F9EA99FFFDC1}"/>
              </a:ext>
            </a:extLst>
          </p:cNvPr>
          <p:cNvSpPr txBox="1"/>
          <p:nvPr/>
        </p:nvSpPr>
        <p:spPr>
          <a:xfrm>
            <a:off x="7168719" y="6036504"/>
            <a:ext cx="6098958" cy="246221"/>
          </a:xfrm>
          <a:prstGeom prst="rect">
            <a:avLst/>
          </a:prstGeom>
          <a:noFill/>
        </p:spPr>
        <p:txBody>
          <a:bodyPr wrap="square">
            <a:spAutoFit/>
          </a:bodyPr>
          <a:lstStyle/>
          <a:p>
            <a:r>
              <a:rPr lang="en-GB" sz="1000" b="0" i="0" dirty="0">
                <a:solidFill>
                  <a:srgbClr val="111111"/>
                </a:solidFill>
                <a:effectLst/>
                <a:latin typeface="-apple-system"/>
              </a:rPr>
              <a:t>Photo by </a:t>
            </a:r>
            <a:r>
              <a:rPr lang="en-GB" sz="1000" b="0" i="0" dirty="0">
                <a:effectLst/>
                <a:latin typeface="-apple-system"/>
                <a:hlinkClick r:id="rId5"/>
              </a:rPr>
              <a:t>Bianca Ackermann</a:t>
            </a:r>
            <a:r>
              <a:rPr lang="en-GB" sz="1000" b="0" i="0" dirty="0">
                <a:solidFill>
                  <a:srgbClr val="111111"/>
                </a:solidFill>
                <a:effectLst/>
                <a:latin typeface="-apple-system"/>
              </a:rPr>
              <a:t> on </a:t>
            </a:r>
            <a:r>
              <a:rPr lang="en-GB" sz="1000" b="0" i="0" dirty="0" err="1">
                <a:effectLst/>
                <a:latin typeface="-apple-system"/>
                <a:hlinkClick r:id="rId6"/>
              </a:rPr>
              <a:t>Unsplash</a:t>
            </a:r>
            <a:endParaRPr lang="en-GB" sz="1000" dirty="0"/>
          </a:p>
        </p:txBody>
      </p:sp>
      <p:pic>
        <p:nvPicPr>
          <p:cNvPr id="18" name="Picture 17" descr="A puzzle on a table&#10;&#10;Description automatically generated">
            <a:extLst>
              <a:ext uri="{FF2B5EF4-FFF2-40B4-BE49-F238E27FC236}">
                <a16:creationId xmlns:a16="http://schemas.microsoft.com/office/drawing/2014/main" id="{53AF6B2B-B571-26A6-C66A-638A13C851BB}"/>
              </a:ext>
            </a:extLst>
          </p:cNvPr>
          <p:cNvPicPr>
            <a:picLocks noChangeAspect="1"/>
          </p:cNvPicPr>
          <p:nvPr/>
        </p:nvPicPr>
        <p:blipFill rotWithShape="1">
          <a:blip r:embed="rId7">
            <a:extLst>
              <a:ext uri="{28A0092B-C50C-407E-A947-70E740481C1C}">
                <a14:useLocalDpi xmlns:a14="http://schemas.microsoft.com/office/drawing/2010/main" val="0"/>
              </a:ext>
            </a:extLst>
          </a:blip>
          <a:srcRect t="28091"/>
          <a:stretch/>
        </p:blipFill>
        <p:spPr>
          <a:xfrm>
            <a:off x="5653105" y="1442163"/>
            <a:ext cx="4227135" cy="4560016"/>
          </a:xfrm>
          <a:prstGeom prst="rect">
            <a:avLst/>
          </a:prstGeom>
        </p:spPr>
      </p:pic>
    </p:spTree>
    <p:extLst>
      <p:ext uri="{BB962C8B-B14F-4D97-AF65-F5344CB8AC3E}">
        <p14:creationId xmlns:p14="http://schemas.microsoft.com/office/powerpoint/2010/main" val="214549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 name="Group 1063">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65" name="Straight Connector 1064">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67"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8"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9" name="Isosceles Triangle 1068">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0"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1"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2"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3" name="Isosceles Triangle 1072">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4" name="Isosceles Triangle 1073">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extBox 1">
            <a:extLst>
              <a:ext uri="{FF2B5EF4-FFF2-40B4-BE49-F238E27FC236}">
                <a16:creationId xmlns:a16="http://schemas.microsoft.com/office/drawing/2014/main" id="{2E4E9584-1BB4-B14D-1D93-7D14F41589AC}"/>
              </a:ext>
            </a:extLst>
          </p:cNvPr>
          <p:cNvSpPr txBox="1"/>
          <p:nvPr/>
        </p:nvSpPr>
        <p:spPr>
          <a:xfrm>
            <a:off x="5180299" y="87776"/>
            <a:ext cx="6667506" cy="6770224"/>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r>
              <a:rPr lang="en-US" sz="2000" b="1" dirty="0">
                <a:solidFill>
                  <a:srgbClr val="92D050"/>
                </a:solidFill>
                <a:latin typeface="Arial" panose="020B0604020202020204" pitchFamily="34" charset="0"/>
                <a:cs typeface="Arial" panose="020B0604020202020204" pitchFamily="34" charset="0"/>
              </a:rPr>
              <a:t>BIBLE FOCUS – Revelation 21</a:t>
            </a:r>
          </a:p>
          <a:p>
            <a:pPr>
              <a:lnSpc>
                <a:spcPct val="110000"/>
              </a:lnSpc>
              <a:spcBef>
                <a:spcPts val="1000"/>
              </a:spcBef>
              <a:buClr>
                <a:schemeClr val="accent1"/>
              </a:buClr>
              <a:buSzPct val="80000"/>
            </a:pPr>
            <a:r>
              <a:rPr lang="en-US" sz="2000" b="1" dirty="0">
                <a:solidFill>
                  <a:schemeClr val="tx1">
                    <a:lumMod val="75000"/>
                    <a:lumOff val="25000"/>
                  </a:schemeClr>
                </a:solidFill>
                <a:latin typeface="Arial" panose="020B0604020202020204" pitchFamily="34" charset="0"/>
                <a:cs typeface="Arial" panose="020B0604020202020204" pitchFamily="34" charset="0"/>
              </a:rPr>
              <a:t>Hope</a:t>
            </a:r>
          </a:p>
          <a:p>
            <a:pPr algn="l"/>
            <a:r>
              <a:rPr lang="en-GB" sz="2000" b="1" i="0" dirty="0">
                <a:solidFill>
                  <a:srgbClr val="000000"/>
                </a:solidFill>
                <a:effectLst/>
                <a:latin typeface="Arial" panose="020B0604020202020204" pitchFamily="34" charset="0"/>
                <a:cs typeface="Arial" panose="020B0604020202020204" pitchFamily="34" charset="0"/>
              </a:rPr>
              <a:t>The New Jerusalem</a:t>
            </a:r>
          </a:p>
          <a:p>
            <a:pPr algn="l"/>
            <a:r>
              <a:rPr lang="en-GB" sz="2000" b="1" i="0" dirty="0">
                <a:solidFill>
                  <a:srgbClr val="000000"/>
                </a:solidFill>
                <a:effectLst/>
                <a:latin typeface="Arial" panose="020B0604020202020204" pitchFamily="34" charset="0"/>
                <a:cs typeface="Arial" panose="020B0604020202020204" pitchFamily="34" charset="0"/>
              </a:rPr>
              <a:t>21 </a:t>
            </a:r>
            <a:r>
              <a:rPr lang="en-GB" sz="2000" b="0" i="0" dirty="0">
                <a:solidFill>
                  <a:srgbClr val="000000"/>
                </a:solidFill>
                <a:effectLst/>
                <a:latin typeface="Arial" panose="020B0604020202020204" pitchFamily="34" charset="0"/>
                <a:cs typeface="Arial" panose="020B0604020202020204" pitchFamily="34" charset="0"/>
              </a:rPr>
              <a:t>Then I saw a new heaven and a new earth. The first heaven and the first earth had disappeared. Now there was no sea. </a:t>
            </a:r>
            <a:r>
              <a:rPr lang="en-GB" sz="2000" b="1" i="0" baseline="30000" dirty="0">
                <a:solidFill>
                  <a:srgbClr val="000000"/>
                </a:solidFill>
                <a:effectLst/>
                <a:latin typeface="Arial" panose="020B0604020202020204" pitchFamily="34" charset="0"/>
                <a:cs typeface="Arial" panose="020B0604020202020204" pitchFamily="34" charset="0"/>
              </a:rPr>
              <a:t>2 </a:t>
            </a:r>
            <a:r>
              <a:rPr lang="en-GB" sz="2000" b="0" i="0" dirty="0">
                <a:solidFill>
                  <a:srgbClr val="000000"/>
                </a:solidFill>
                <a:effectLst/>
                <a:latin typeface="Arial" panose="020B0604020202020204" pitchFamily="34" charset="0"/>
                <a:cs typeface="Arial" panose="020B0604020202020204" pitchFamily="34" charset="0"/>
              </a:rPr>
              <a:t>And I saw the holy city coming down out of heaven from God. This holy city is the new Jerusalem. It was prepared like a bride dressed for her husband. </a:t>
            </a:r>
            <a:r>
              <a:rPr lang="en-GB" sz="2000" b="1" i="0" baseline="30000" dirty="0">
                <a:solidFill>
                  <a:srgbClr val="000000"/>
                </a:solidFill>
                <a:effectLst/>
                <a:latin typeface="Arial" panose="020B0604020202020204" pitchFamily="34" charset="0"/>
                <a:cs typeface="Arial" panose="020B0604020202020204" pitchFamily="34" charset="0"/>
              </a:rPr>
              <a:t>3 </a:t>
            </a:r>
            <a:r>
              <a:rPr lang="en-GB" sz="2000" b="0" i="0" dirty="0">
                <a:solidFill>
                  <a:srgbClr val="000000"/>
                </a:solidFill>
                <a:effectLst/>
                <a:latin typeface="Arial" panose="020B0604020202020204" pitchFamily="34" charset="0"/>
                <a:cs typeface="Arial" panose="020B0604020202020204" pitchFamily="34" charset="0"/>
              </a:rPr>
              <a:t>I heard a loud voice from the throne. The voice said, “Now God’s home is with men. He will live with them, and they will be his people. God himself will be with them and will be their God. </a:t>
            </a:r>
            <a:r>
              <a:rPr lang="en-GB" sz="2000" b="1" i="0" baseline="30000" dirty="0">
                <a:solidFill>
                  <a:srgbClr val="000000"/>
                </a:solidFill>
                <a:effectLst/>
                <a:latin typeface="Arial" panose="020B0604020202020204" pitchFamily="34" charset="0"/>
                <a:cs typeface="Arial" panose="020B0604020202020204" pitchFamily="34" charset="0"/>
              </a:rPr>
              <a:t>4 </a:t>
            </a:r>
            <a:r>
              <a:rPr lang="en-GB" sz="2000" b="0" i="0" dirty="0">
                <a:solidFill>
                  <a:srgbClr val="000000"/>
                </a:solidFill>
                <a:effectLst/>
                <a:latin typeface="Arial" panose="020B0604020202020204" pitchFamily="34" charset="0"/>
                <a:cs typeface="Arial" panose="020B0604020202020204" pitchFamily="34" charset="0"/>
              </a:rPr>
              <a:t>He will wipe away every tear from their eyes. There will be no more death, sadness, crying, or pain. All the old ways are gone.”</a:t>
            </a:r>
          </a:p>
          <a:p>
            <a:pPr algn="l"/>
            <a:r>
              <a:rPr lang="en-GB" sz="2000" b="1" i="0" baseline="30000" dirty="0">
                <a:solidFill>
                  <a:srgbClr val="000000"/>
                </a:solidFill>
                <a:effectLst/>
                <a:latin typeface="Arial" panose="020B0604020202020204" pitchFamily="34" charset="0"/>
                <a:cs typeface="Arial" panose="020B0604020202020204" pitchFamily="34" charset="0"/>
              </a:rPr>
              <a:t>5 </a:t>
            </a:r>
            <a:r>
              <a:rPr lang="en-GB" sz="2000" b="0" i="0" dirty="0">
                <a:solidFill>
                  <a:srgbClr val="000000"/>
                </a:solidFill>
                <a:effectLst/>
                <a:latin typeface="Arial" panose="020B0604020202020204" pitchFamily="34" charset="0"/>
                <a:cs typeface="Arial" panose="020B0604020202020204" pitchFamily="34" charset="0"/>
              </a:rPr>
              <a:t>The One who was sitting on the throne said, “Look! I am making everything new!” Then he said, “Write this, because these words are true and can be trusted.”</a:t>
            </a:r>
          </a:p>
          <a:p>
            <a:pPr algn="l"/>
            <a:r>
              <a:rPr lang="en-GB" sz="2000" b="1" i="0" baseline="30000" dirty="0">
                <a:solidFill>
                  <a:srgbClr val="000000"/>
                </a:solidFill>
                <a:effectLst/>
                <a:latin typeface="Arial" panose="020B0604020202020204" pitchFamily="34" charset="0"/>
                <a:cs typeface="Arial" panose="020B0604020202020204" pitchFamily="34" charset="0"/>
              </a:rPr>
              <a:t>6 </a:t>
            </a:r>
            <a:r>
              <a:rPr lang="en-GB" sz="2000" b="0" i="0" dirty="0">
                <a:solidFill>
                  <a:srgbClr val="000000"/>
                </a:solidFill>
                <a:effectLst/>
                <a:latin typeface="Arial" panose="020B0604020202020204" pitchFamily="34" charset="0"/>
                <a:cs typeface="Arial" panose="020B0604020202020204" pitchFamily="34" charset="0"/>
              </a:rPr>
              <a:t>The One on the throne said to me: “It is finished! I am the Alpha and the Omega,</a:t>
            </a:r>
            <a:r>
              <a:rPr lang="en-GB" sz="2000" baseline="30000" dirty="0">
                <a:solidFill>
                  <a:srgbClr val="000000"/>
                </a:solidFill>
                <a:latin typeface="Arial" panose="020B0604020202020204" pitchFamily="34" charset="0"/>
                <a:cs typeface="Arial" panose="020B0604020202020204" pitchFamily="34" charset="0"/>
              </a:rPr>
              <a:t> </a:t>
            </a:r>
            <a:r>
              <a:rPr lang="en-GB" sz="2000" b="0" i="0" dirty="0">
                <a:solidFill>
                  <a:srgbClr val="000000"/>
                </a:solidFill>
                <a:effectLst/>
                <a:latin typeface="Arial" panose="020B0604020202020204" pitchFamily="34" charset="0"/>
                <a:cs typeface="Arial" panose="020B0604020202020204" pitchFamily="34" charset="0"/>
              </a:rPr>
              <a:t>the Beginning and the End. I will give free water from the spring of the water of life to anyone who is thirsty. </a:t>
            </a:r>
            <a:r>
              <a:rPr lang="en-GB" sz="2000" b="1" i="0" baseline="30000" dirty="0">
                <a:solidFill>
                  <a:srgbClr val="000000"/>
                </a:solidFill>
                <a:effectLst/>
                <a:latin typeface="Arial" panose="020B0604020202020204" pitchFamily="34" charset="0"/>
                <a:cs typeface="Arial" panose="020B0604020202020204" pitchFamily="34" charset="0"/>
              </a:rPr>
              <a:t>7 </a:t>
            </a:r>
            <a:r>
              <a:rPr lang="en-GB" sz="2000" b="0" i="0" dirty="0">
                <a:solidFill>
                  <a:srgbClr val="000000"/>
                </a:solidFill>
                <a:effectLst/>
                <a:latin typeface="Arial" panose="020B0604020202020204" pitchFamily="34" charset="0"/>
                <a:cs typeface="Arial" panose="020B0604020202020204" pitchFamily="34" charset="0"/>
              </a:rPr>
              <a:t>Anyone who wins the victory will receive this. And I will be his God, and he will be my son.</a:t>
            </a:r>
          </a:p>
          <a:p>
            <a:pPr>
              <a:lnSpc>
                <a:spcPct val="110000"/>
              </a:lnSpc>
              <a:spcBef>
                <a:spcPts val="1000"/>
              </a:spcBef>
              <a:buClr>
                <a:schemeClr val="accent1"/>
              </a:buClr>
              <a:buSzPct val="80000"/>
              <a:buFont typeface="Wingdings 3" charset="2"/>
              <a:buChar char=""/>
            </a:pPr>
            <a:endParaRPr lang="en-US" b="1" i="0" dirty="0">
              <a:solidFill>
                <a:schemeClr val="tx1">
                  <a:lumMod val="75000"/>
                  <a:lumOff val="25000"/>
                </a:schemeClr>
              </a:solidFill>
              <a:effectLst/>
              <a:latin typeface="Arial" panose="020B0604020202020204" pitchFamily="34" charset="0"/>
              <a:cs typeface="Arial" panose="020B0604020202020204" pitchFamily="34" charset="0"/>
            </a:endParaRPr>
          </a:p>
          <a:p>
            <a:pPr>
              <a:lnSpc>
                <a:spcPct val="90000"/>
              </a:lnSpc>
              <a:spcBef>
                <a:spcPts val="1000"/>
              </a:spcBef>
              <a:buClr>
                <a:schemeClr val="accent1"/>
              </a:buClr>
              <a:buSzPct val="80000"/>
              <a:buFont typeface="Wingdings 3" charset="2"/>
              <a:buChar char=""/>
            </a:pPr>
            <a:endParaRPr lang="en-US" sz="900" b="1" dirty="0">
              <a:solidFill>
                <a:schemeClr val="tx1">
                  <a:lumMod val="75000"/>
                  <a:lumOff val="25000"/>
                </a:schemeClr>
              </a:solidFill>
            </a:endParaRPr>
          </a:p>
        </p:txBody>
      </p:sp>
      <p:sp>
        <p:nvSpPr>
          <p:cNvPr id="1076" name="Isosceles Triangle 107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66974886-1E48-14D8-644C-343980DAD4BF}"/>
              </a:ext>
            </a:extLst>
          </p:cNvPr>
          <p:cNvSpPr txBox="1"/>
          <p:nvPr/>
        </p:nvSpPr>
        <p:spPr>
          <a:xfrm>
            <a:off x="852857" y="6443307"/>
            <a:ext cx="6098958" cy="276999"/>
          </a:xfrm>
          <a:prstGeom prst="rect">
            <a:avLst/>
          </a:prstGeom>
          <a:noFill/>
        </p:spPr>
        <p:txBody>
          <a:bodyPr wrap="square">
            <a:spAutoFit/>
          </a:bodyPr>
          <a:lstStyle/>
          <a:p>
            <a:r>
              <a:rPr lang="en-GB" sz="1200" b="0" i="0" dirty="0">
                <a:solidFill>
                  <a:srgbClr val="111111"/>
                </a:solidFill>
                <a:effectLst/>
                <a:latin typeface="-apple-system"/>
              </a:rPr>
              <a:t>Photo by </a:t>
            </a:r>
            <a:r>
              <a:rPr lang="en-GB" sz="1200" b="0" i="0" dirty="0">
                <a:effectLst/>
                <a:latin typeface="-apple-system"/>
                <a:hlinkClick r:id="rId2"/>
              </a:rPr>
              <a:t>Jeremy Bishop</a:t>
            </a:r>
            <a:r>
              <a:rPr lang="en-GB" sz="1200" b="0" i="0" dirty="0">
                <a:solidFill>
                  <a:srgbClr val="111111"/>
                </a:solidFill>
                <a:effectLst/>
                <a:latin typeface="-apple-system"/>
              </a:rPr>
              <a:t> on </a:t>
            </a:r>
            <a:r>
              <a:rPr lang="en-GB" sz="1200" b="0" i="0" dirty="0" err="1">
                <a:effectLst/>
                <a:latin typeface="-apple-system"/>
                <a:hlinkClick r:id="rId3"/>
              </a:rPr>
              <a:t>Unsplash</a:t>
            </a:r>
            <a:endParaRPr lang="en-GB" sz="1200" dirty="0"/>
          </a:p>
        </p:txBody>
      </p:sp>
      <p:pic>
        <p:nvPicPr>
          <p:cNvPr id="8" name="Picture 7" descr="A tree with the sun shining through it&#10;&#10;Description automatically generated">
            <a:extLst>
              <a:ext uri="{FF2B5EF4-FFF2-40B4-BE49-F238E27FC236}">
                <a16:creationId xmlns:a16="http://schemas.microsoft.com/office/drawing/2014/main" id="{481FFF22-0619-FDF2-5AB6-B45D5CF06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38" y="137694"/>
            <a:ext cx="4200675" cy="6301013"/>
          </a:xfrm>
          <a:prstGeom prst="rect">
            <a:avLst/>
          </a:prstGeom>
        </p:spPr>
      </p:pic>
    </p:spTree>
    <p:extLst>
      <p:ext uri="{BB962C8B-B14F-4D97-AF65-F5344CB8AC3E}">
        <p14:creationId xmlns:p14="http://schemas.microsoft.com/office/powerpoint/2010/main" val="1755295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EC6C-8D3C-62C3-C182-D77EC51C78FB}"/>
              </a:ext>
            </a:extLst>
          </p:cNvPr>
          <p:cNvSpPr>
            <a:spLocks noGrp="1"/>
          </p:cNvSpPr>
          <p:nvPr>
            <p:ph type="title"/>
          </p:nvPr>
        </p:nvSpPr>
        <p:spPr>
          <a:xfrm>
            <a:off x="712845" y="174594"/>
            <a:ext cx="8596668" cy="1320800"/>
          </a:xfrm>
        </p:spPr>
        <p:txBody>
          <a:bodyPr>
            <a:normAutofit fontScale="90000"/>
          </a:bodyPr>
          <a:lstStyle/>
          <a:p>
            <a:r>
              <a:rPr lang="en-GB" sz="4400" dirty="0">
                <a:latin typeface="Sassoon Infant Std" panose="020B0503020103030203" pitchFamily="34" charset="0"/>
              </a:rPr>
              <a:t>What can we learn from this passage?</a:t>
            </a:r>
          </a:p>
        </p:txBody>
      </p:sp>
      <p:sp>
        <p:nvSpPr>
          <p:cNvPr id="3" name="Oval 2">
            <a:extLst>
              <a:ext uri="{FF2B5EF4-FFF2-40B4-BE49-F238E27FC236}">
                <a16:creationId xmlns:a16="http://schemas.microsoft.com/office/drawing/2014/main" id="{A1401CA2-E447-D5C2-5B95-A3BF8BC45F8C}"/>
              </a:ext>
            </a:extLst>
          </p:cNvPr>
          <p:cNvSpPr/>
          <p:nvPr/>
        </p:nvSpPr>
        <p:spPr>
          <a:xfrm>
            <a:off x="712845" y="939567"/>
            <a:ext cx="9676660" cy="55289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endParaRPr lang="en-GB" sz="1800" dirty="0">
              <a:effectLst/>
              <a:latin typeface="Trebuchet MS" panose="020B0603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endParaRPr lang="en-GB" dirty="0">
              <a:latin typeface="Trebuchet MS" panose="020B0603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GB" sz="1800" dirty="0">
                <a:solidFill>
                  <a:schemeClr val="tx1"/>
                </a:solidFill>
                <a:effectLst/>
                <a:latin typeface="Trebuchet MS" panose="020B0603020202020204" pitchFamily="34" charset="0"/>
                <a:ea typeface="Aptos" panose="020B0004020202020204" pitchFamily="34" charset="0"/>
                <a:cs typeface="Times New Roman" panose="02020603050405020304" pitchFamily="18" charset="0"/>
              </a:rPr>
              <a:t>This passage teaches us about ‘Hope’. In Chapter 21, it describes a New Jerusalem and describes heaven for those who have shown perseverance and endurance. The new heaven and the new earth is something we cannot fully understand or even imagine. However, it is the most beautiful place where the fulness of God’s love fills everyone and everything. There will be peace between people and nations, there will be no more suffering or pain or sadness.</a:t>
            </a:r>
          </a:p>
          <a:p>
            <a:pPr algn="ctr">
              <a:lnSpc>
                <a:spcPct val="107000"/>
              </a:lnSpc>
              <a:spcAft>
                <a:spcPts val="800"/>
              </a:spcAft>
            </a:pPr>
            <a:r>
              <a:rPr lang="en-US" sz="1800" dirty="0">
                <a:solidFill>
                  <a:schemeClr val="tx1"/>
                </a:solidFill>
                <a:effectLst/>
                <a:latin typeface="Trebuchet MS" panose="020B0603020202020204" pitchFamily="34" charset="0"/>
                <a:ea typeface="Aptos" panose="020B0004020202020204" pitchFamily="34" charset="0"/>
                <a:cs typeface="Times New Roman" panose="02020603050405020304" pitchFamily="18" charset="0"/>
              </a:rPr>
              <a:t>In this chapter, God tells us he is the beginning and the end of all things. God created us as humans and one day He will take all things and make them new again (in Heaven). He has always been there, since the beginning and will be with us forever. God will comfort, protect, guide and strengthen us. He will make all things new and transform our lives, on Earth and in Heaven. </a:t>
            </a:r>
            <a:endParaRPr lang="en-GB" sz="18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844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B5E5697-C05D-A6FB-8432-3D56DCD52F97}"/>
              </a:ext>
            </a:extLst>
          </p:cNvPr>
          <p:cNvSpPr/>
          <p:nvPr/>
        </p:nvSpPr>
        <p:spPr>
          <a:xfrm>
            <a:off x="967666" y="1349406"/>
            <a:ext cx="9179511" cy="43589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002060"/>
                </a:solidFill>
                <a:latin typeface="Sassoon Infant Std" panose="020B0503020103030203" pitchFamily="34" charset="0"/>
              </a:rPr>
              <a:t>To help us further understand Revelations….</a:t>
            </a:r>
          </a:p>
          <a:p>
            <a:pPr algn="ctr"/>
            <a:endParaRPr lang="en-GB" sz="3600" dirty="0">
              <a:solidFill>
                <a:srgbClr val="002060"/>
              </a:solidFill>
              <a:latin typeface="Sassoon Infant Std" panose="020B0503020103030203" pitchFamily="34" charset="0"/>
            </a:endParaRPr>
          </a:p>
          <a:p>
            <a:pPr algn="ctr"/>
            <a:r>
              <a:rPr lang="en-US" sz="1800" u="sng"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New heaven and a new earth - YouTube</a:t>
            </a:r>
            <a:endParaRPr lang="en-US" sz="1800" u="sng" dirty="0">
              <a:solidFill>
                <a:schemeClr val="tx1"/>
              </a:solidFill>
              <a:effectLst/>
              <a:latin typeface="Sassoon Infant Std" panose="020B0503020103030203" pitchFamily="34" charset="0"/>
              <a:ea typeface="Calibri" panose="020F0502020204030204" pitchFamily="34" charset="0"/>
              <a:cs typeface="Times New Roman" panose="02020603050405020304" pitchFamily="18" charset="0"/>
            </a:endParaRPr>
          </a:p>
          <a:p>
            <a:pPr algn="ctr"/>
            <a:endParaRPr lang="en-US" sz="1800" u="sng" dirty="0">
              <a:solidFill>
                <a:srgbClr val="002060"/>
              </a:solidFill>
              <a:effectLst/>
              <a:latin typeface="Sassoon Infant Std" panose="020B0503020103030203" pitchFamily="34" charset="0"/>
              <a:ea typeface="Calibri" panose="020F0502020204030204" pitchFamily="34" charset="0"/>
              <a:cs typeface="Times New Roman" panose="02020603050405020304" pitchFamily="18" charset="0"/>
            </a:endParaRPr>
          </a:p>
          <a:p>
            <a:pPr algn="ctr"/>
            <a:r>
              <a:rPr lang="en-US" sz="3200" b="1" dirty="0">
                <a:solidFill>
                  <a:srgbClr val="002060"/>
                </a:solidFill>
                <a:effectLst/>
                <a:latin typeface="Sassoon Infant Std" panose="020B0503020103030203" pitchFamily="34" charset="0"/>
                <a:ea typeface="Calibri" panose="020F0502020204030204" pitchFamily="34" charset="0"/>
                <a:cs typeface="Times New Roman" panose="02020603050405020304" pitchFamily="18" charset="0"/>
              </a:rPr>
              <a:t>The best is yet to come – A visual representation of Revelations 21:1-7</a:t>
            </a:r>
          </a:p>
          <a:p>
            <a:pPr algn="ctr"/>
            <a:endParaRPr lang="en-GB" sz="3200" b="1" dirty="0">
              <a:solidFill>
                <a:srgbClr val="002060"/>
              </a:solidFill>
              <a:latin typeface="Sassoon Infant Std" panose="020B0503020103030203" pitchFamily="34" charset="0"/>
              <a:ea typeface="Calibri" panose="020F0502020204030204" pitchFamily="34" charset="0"/>
              <a:cs typeface="Times New Roman" panose="02020603050405020304" pitchFamily="18" charset="0"/>
            </a:endParaRPr>
          </a:p>
          <a:p>
            <a:pPr algn="ctr"/>
            <a:r>
              <a:rPr lang="en-GB" sz="3200" b="1" dirty="0">
                <a:solidFill>
                  <a:srgbClr val="002060"/>
                </a:solidFill>
                <a:effectLst/>
                <a:latin typeface="Sassoon Infant Std" panose="020B0503020103030203" pitchFamily="34" charset="0"/>
                <a:ea typeface="Calibri" panose="020F0502020204030204" pitchFamily="34" charset="0"/>
                <a:cs typeface="Times New Roman" panose="02020603050405020304" pitchFamily="18" charset="0"/>
              </a:rPr>
              <a:t>V</a:t>
            </a:r>
            <a:r>
              <a:rPr lang="en-US" sz="3200" b="1" dirty="0" err="1">
                <a:solidFill>
                  <a:srgbClr val="002060"/>
                </a:solidFill>
                <a:effectLst/>
                <a:latin typeface="Sassoon Infant Std" panose="020B0503020103030203" pitchFamily="34" charset="0"/>
                <a:ea typeface="Calibri" panose="020F0502020204030204" pitchFamily="34" charset="0"/>
                <a:cs typeface="Times New Roman" panose="02020603050405020304" pitchFamily="18" charset="0"/>
              </a:rPr>
              <a:t>ideo</a:t>
            </a:r>
            <a:r>
              <a:rPr lang="en-US" sz="3200" b="1" dirty="0">
                <a:solidFill>
                  <a:srgbClr val="002060"/>
                </a:solidFill>
                <a:effectLst/>
                <a:latin typeface="Sassoon Infant Std" panose="020B0503020103030203" pitchFamily="34" charset="0"/>
                <a:ea typeface="Calibri" panose="020F0502020204030204" pitchFamily="34" charset="0"/>
                <a:cs typeface="Times New Roman" panose="02020603050405020304" pitchFamily="18" charset="0"/>
              </a:rPr>
              <a:t> is embedded on the next page.</a:t>
            </a:r>
            <a:endParaRPr lang="en-GB" sz="3600" dirty="0">
              <a:solidFill>
                <a:schemeClr val="bg1"/>
              </a:solidFill>
              <a:latin typeface="Sassoon Infant Std" panose="020B0503020103030203" pitchFamily="34" charset="0"/>
            </a:endParaRPr>
          </a:p>
        </p:txBody>
      </p:sp>
    </p:spTree>
    <p:extLst>
      <p:ext uri="{BB962C8B-B14F-4D97-AF65-F5344CB8AC3E}">
        <p14:creationId xmlns:p14="http://schemas.microsoft.com/office/powerpoint/2010/main" val="154381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6BED36-251A-1BC7-BAD2-F0A26A2F1969}"/>
              </a:ext>
            </a:extLst>
          </p:cNvPr>
          <p:cNvSpPr txBox="1"/>
          <p:nvPr/>
        </p:nvSpPr>
        <p:spPr>
          <a:xfrm>
            <a:off x="967666" y="2317072"/>
            <a:ext cx="8291744" cy="369332"/>
          </a:xfrm>
          <a:prstGeom prst="rect">
            <a:avLst/>
          </a:prstGeom>
          <a:noFill/>
        </p:spPr>
        <p:txBody>
          <a:bodyPr wrap="square" rtlCol="0">
            <a:spAutoFit/>
          </a:bodyPr>
          <a:lstStyle/>
          <a:p>
            <a:pPr algn="ctr"/>
            <a:r>
              <a:rPr lang="en-GB" dirty="0">
                <a:hlinkClick r:id="rId2"/>
              </a:rPr>
              <a:t>New heaven and a new earth - YouTube</a:t>
            </a:r>
            <a:endParaRPr lang="en-GB" dirty="0"/>
          </a:p>
        </p:txBody>
      </p:sp>
    </p:spTree>
    <p:extLst>
      <p:ext uri="{BB962C8B-B14F-4D97-AF65-F5344CB8AC3E}">
        <p14:creationId xmlns:p14="http://schemas.microsoft.com/office/powerpoint/2010/main" val="420009646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526</TotalTime>
  <Words>1400</Words>
  <Application>Microsoft Office PowerPoint</Application>
  <PresentationFormat>Widescreen</PresentationFormat>
  <Paragraphs>82</Paragraphs>
  <Slides>19</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-apple-system</vt:lpstr>
      <vt:lpstr>Aptos</vt:lpstr>
      <vt:lpstr>Arial</vt:lpstr>
      <vt:lpstr>Calibri</vt:lpstr>
      <vt:lpstr>Sassoon Infant Std</vt:lpstr>
      <vt:lpstr>Trebuchet MS</vt:lpstr>
      <vt:lpstr>Wingdings 3</vt:lpstr>
      <vt:lpstr>Facet</vt:lpstr>
      <vt:lpstr>PowerPoint Presentation</vt:lpstr>
      <vt:lpstr>Welcome and Response</vt:lpstr>
      <vt:lpstr>What kind of world do you want YOUR CHILDREN to see?</vt:lpstr>
      <vt:lpstr>What kind of world do you NOT want YOUR CHILDREN to see?</vt:lpstr>
      <vt:lpstr>PowerPoint Presentation</vt:lpstr>
      <vt:lpstr>PowerPoint Presentation</vt:lpstr>
      <vt:lpstr>What can we learn from this passage?</vt:lpstr>
      <vt:lpstr>PowerPoint Presentation</vt:lpstr>
      <vt:lpstr>PowerPoint Presentation</vt:lpstr>
      <vt:lpstr>Let’s Sing! Choose</vt:lpstr>
      <vt:lpstr>Let’s Sing! </vt:lpstr>
      <vt:lpstr>Let’s Sing!</vt:lpstr>
      <vt:lpstr>Let’s Sing!</vt:lpstr>
      <vt:lpstr>PowerPoint Presentation</vt:lpstr>
      <vt:lpstr>PowerPoint Presentation</vt:lpstr>
      <vt:lpstr>   Questions   The Bible passage gives us a vision of a ‘transformed’ Earth, restored to its original, God-centred glory.   What kind of world do we want to see? What hope can you offer the future generations? What do you think Heaven is like? Do you think we should preserve and protect – even if there is no God? Should we all be good stewards no matter our religious or non-religious views? </vt:lpstr>
      <vt:lpstr>Reflection</vt:lpstr>
      <vt:lpstr>PowerPoint Presentation</vt:lpstr>
      <vt:lpstr>Go and Do!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Bishops’ Lent Challenge 2023 Live Life Full this Lent</dc:title>
  <dc:creator>Mandy Flaherty</dc:creator>
  <cp:lastModifiedBy>Mandy Flaherty</cp:lastModifiedBy>
  <cp:revision>41</cp:revision>
  <dcterms:created xsi:type="dcterms:W3CDTF">2023-02-14T18:09:38Z</dcterms:created>
  <dcterms:modified xsi:type="dcterms:W3CDTF">2024-01-29T22:37:34Z</dcterms:modified>
</cp:coreProperties>
</file>