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6" r:id="rId3"/>
    <p:sldId id="258" r:id="rId4"/>
    <p:sldId id="276" r:id="rId5"/>
    <p:sldId id="260" r:id="rId6"/>
    <p:sldId id="292" r:id="rId7"/>
    <p:sldId id="293" r:id="rId8"/>
    <p:sldId id="294" r:id="rId9"/>
    <p:sldId id="295" r:id="rId10"/>
    <p:sldId id="296" r:id="rId11"/>
    <p:sldId id="297" r:id="rId12"/>
    <p:sldId id="277" r:id="rId13"/>
    <p:sldId id="291" r:id="rId14"/>
    <p:sldId id="298" r:id="rId15"/>
    <p:sldId id="262" r:id="rId16"/>
    <p:sldId id="267" r:id="rId17"/>
    <p:sldId id="290" r:id="rId18"/>
    <p:sldId id="278"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FCD1D-E8E8-4884-AC60-5F8CD24EB188}" v="2" dt="2025-12-17T10:04:40.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oulson" userId="fcb21ed6-b519-41dc-b424-5618ec5bb479" providerId="ADAL" clId="{B4FA99FC-79CF-417A-B453-D34BB50B07A0}"/>
    <pc:docChg chg="undo redo custSel addSld delSld modSld">
      <pc:chgData name="Jemma Coulson" userId="fcb21ed6-b519-41dc-b424-5618ec5bb479" providerId="ADAL" clId="{B4FA99FC-79CF-417A-B453-D34BB50B07A0}" dt="2025-07-22T13:30:30.702" v="538" actId="1036"/>
      <pc:docMkLst>
        <pc:docMk/>
      </pc:docMkLst>
      <pc:sldChg chg="addSp delSp modSp mod delAnim modAnim">
        <pc:chgData name="Jemma Coulson" userId="fcb21ed6-b519-41dc-b424-5618ec5bb479" providerId="ADAL" clId="{B4FA99FC-79CF-417A-B453-D34BB50B07A0}" dt="2025-07-22T13:30:30.702" v="538" actId="1036"/>
        <pc:sldMkLst>
          <pc:docMk/>
          <pc:sldMk cId="730972365" sldId="257"/>
        </pc:sldMkLst>
      </pc:sldChg>
      <pc:sldChg chg="modSp mod">
        <pc:chgData name="Jemma Coulson" userId="fcb21ed6-b519-41dc-b424-5618ec5bb479" providerId="ADAL" clId="{B4FA99FC-79CF-417A-B453-D34BB50B07A0}" dt="2025-07-22T11:30:17.133" v="369" actId="6549"/>
        <pc:sldMkLst>
          <pc:docMk/>
          <pc:sldMk cId="737013871" sldId="262"/>
        </pc:sldMkLst>
      </pc:sldChg>
      <pc:sldChg chg="modSp mod">
        <pc:chgData name="Jemma Coulson" userId="fcb21ed6-b519-41dc-b424-5618ec5bb479" providerId="ADAL" clId="{B4FA99FC-79CF-417A-B453-D34BB50B07A0}" dt="2025-07-22T11:30:46.075" v="376"/>
        <pc:sldMkLst>
          <pc:docMk/>
          <pc:sldMk cId="3433777998" sldId="267"/>
        </pc:sldMkLst>
      </pc:sldChg>
      <pc:sldChg chg="del">
        <pc:chgData name="Jemma Coulson" userId="fcb21ed6-b519-41dc-b424-5618ec5bb479" providerId="ADAL" clId="{B4FA99FC-79CF-417A-B453-D34BB50B07A0}" dt="2025-07-22T10:46:41.175" v="8" actId="47"/>
        <pc:sldMkLst>
          <pc:docMk/>
          <pc:sldMk cId="334666091" sldId="269"/>
        </pc:sldMkLst>
      </pc:sldChg>
      <pc:sldChg chg="addSp modSp mod modAnim">
        <pc:chgData name="Jemma Coulson" userId="fcb21ed6-b519-41dc-b424-5618ec5bb479" providerId="ADAL" clId="{B4FA99FC-79CF-417A-B453-D34BB50B07A0}" dt="2025-07-22T11:33:31.782" v="456" actId="20577"/>
        <pc:sldMkLst>
          <pc:docMk/>
          <pc:sldMk cId="2888953461" sldId="277"/>
        </pc:sldMkLst>
      </pc:sldChg>
      <pc:sldChg chg="addSp delSp modSp mod delAnim modAnim">
        <pc:chgData name="Jemma Coulson" userId="fcb21ed6-b519-41dc-b424-5618ec5bb479" providerId="ADAL" clId="{B4FA99FC-79CF-417A-B453-D34BB50B07A0}" dt="2025-07-22T11:31:45.614" v="419" actId="1076"/>
        <pc:sldMkLst>
          <pc:docMk/>
          <pc:sldMk cId="3600542237" sldId="281"/>
        </pc:sldMkLst>
      </pc:sldChg>
      <pc:sldChg chg="addSp delSp modSp mod">
        <pc:chgData name="Jemma Coulson" userId="fcb21ed6-b519-41dc-b424-5618ec5bb479" providerId="ADAL" clId="{B4FA99FC-79CF-417A-B453-D34BB50B07A0}" dt="2025-07-22T11:32:58.950" v="440" actId="1037"/>
        <pc:sldMkLst>
          <pc:docMk/>
          <pc:sldMk cId="1707066921" sldId="290"/>
        </pc:sldMkLst>
      </pc:sldChg>
      <pc:sldChg chg="add">
        <pc:chgData name="Jemma Coulson" userId="fcb21ed6-b519-41dc-b424-5618ec5bb479" providerId="ADAL" clId="{B4FA99FC-79CF-417A-B453-D34BB50B07A0}" dt="2025-07-22T10:46:39.231" v="7"/>
        <pc:sldMkLst>
          <pc:docMk/>
          <pc:sldMk cId="393583121" sldId="291"/>
        </pc:sldMkLst>
      </pc:sldChg>
      <pc:sldChg chg="addSp delSp modSp add mod delAnim modAnim">
        <pc:chgData name="Jemma Coulson" userId="fcb21ed6-b519-41dc-b424-5618ec5bb479" providerId="ADAL" clId="{B4FA99FC-79CF-417A-B453-D34BB50B07A0}" dt="2025-07-22T11:35:47.870" v="518"/>
        <pc:sldMkLst>
          <pc:docMk/>
          <pc:sldMk cId="2625635636" sldId="292"/>
        </pc:sldMkLst>
      </pc:sldChg>
      <pc:sldChg chg="addSp delSp modSp add mod modAnim">
        <pc:chgData name="Jemma Coulson" userId="fcb21ed6-b519-41dc-b424-5618ec5bb479" providerId="ADAL" clId="{B4FA99FC-79CF-417A-B453-D34BB50B07A0}" dt="2025-07-22T11:35:32.899" v="516" actId="20577"/>
        <pc:sldMkLst>
          <pc:docMk/>
          <pc:sldMk cId="631011659" sldId="293"/>
        </pc:sldMkLst>
      </pc:sldChg>
      <pc:sldChg chg="addSp delSp modSp add mod modAnim">
        <pc:chgData name="Jemma Coulson" userId="fcb21ed6-b519-41dc-b424-5618ec5bb479" providerId="ADAL" clId="{B4FA99FC-79CF-417A-B453-D34BB50B07A0}" dt="2025-07-22T11:35:20.566" v="509" actId="20577"/>
        <pc:sldMkLst>
          <pc:docMk/>
          <pc:sldMk cId="1376143613" sldId="294"/>
        </pc:sldMkLst>
      </pc:sldChg>
      <pc:sldChg chg="addSp delSp modSp add mod modAnim">
        <pc:chgData name="Jemma Coulson" userId="fcb21ed6-b519-41dc-b424-5618ec5bb479" providerId="ADAL" clId="{B4FA99FC-79CF-417A-B453-D34BB50B07A0}" dt="2025-07-22T11:35:08.385" v="497" actId="20577"/>
        <pc:sldMkLst>
          <pc:docMk/>
          <pc:sldMk cId="3465882778" sldId="295"/>
        </pc:sldMkLst>
      </pc:sldChg>
      <pc:sldChg chg="addSp delSp modSp add mod modAnim">
        <pc:chgData name="Jemma Coulson" userId="fcb21ed6-b519-41dc-b424-5618ec5bb479" providerId="ADAL" clId="{B4FA99FC-79CF-417A-B453-D34BB50B07A0}" dt="2025-07-22T11:34:55.019" v="481" actId="20577"/>
        <pc:sldMkLst>
          <pc:docMk/>
          <pc:sldMk cId="26784248" sldId="296"/>
        </pc:sldMkLst>
      </pc:sldChg>
      <pc:sldChg chg="addSp delSp modSp add mod modAnim">
        <pc:chgData name="Jemma Coulson" userId="fcb21ed6-b519-41dc-b424-5618ec5bb479" providerId="ADAL" clId="{B4FA99FC-79CF-417A-B453-D34BB50B07A0}" dt="2025-07-22T11:34:22.660" v="465" actId="20577"/>
        <pc:sldMkLst>
          <pc:docMk/>
          <pc:sldMk cId="3164055900" sldId="297"/>
        </pc:sldMkLst>
      </pc:sldChg>
    </pc:docChg>
  </pc:docChgLst>
  <pc:docChgLst>
    <pc:chgData name="Jemma Coulson" userId="fcb21ed6-b519-41dc-b424-5618ec5bb479" providerId="ADAL" clId="{417FCD1D-E8E8-4884-AC60-5F8CD24EB188}"/>
    <pc:docChg chg="undo custSel addSld modSld">
      <pc:chgData name="Jemma Coulson" userId="fcb21ed6-b519-41dc-b424-5618ec5bb479" providerId="ADAL" clId="{417FCD1D-E8E8-4884-AC60-5F8CD24EB188}" dt="2025-12-17T10:04:40.472" v="6"/>
      <pc:docMkLst>
        <pc:docMk/>
      </pc:docMkLst>
      <pc:sldChg chg="addSp delSp modSp mod modAnim">
        <pc:chgData name="Jemma Coulson" userId="fcb21ed6-b519-41dc-b424-5618ec5bb479" providerId="ADAL" clId="{417FCD1D-E8E8-4884-AC60-5F8CD24EB188}" dt="2025-12-17T09:52:18.405" v="5" actId="1076"/>
        <pc:sldMkLst>
          <pc:docMk/>
          <pc:sldMk cId="730972365" sldId="257"/>
        </pc:sldMkLst>
        <pc:spChg chg="add del">
          <ac:chgData name="Jemma Coulson" userId="fcb21ed6-b519-41dc-b424-5618ec5bb479" providerId="ADAL" clId="{417FCD1D-E8E8-4884-AC60-5F8CD24EB188}" dt="2025-12-17T09:51:53.608" v="2" actId="22"/>
          <ac:spMkLst>
            <pc:docMk/>
            <pc:sldMk cId="730972365" sldId="257"/>
            <ac:spMk id="5" creationId="{5AD60ED3-E65C-99D7-2961-63BEF336FF73}"/>
          </ac:spMkLst>
        </pc:spChg>
        <pc:picChg chg="mod">
          <ac:chgData name="Jemma Coulson" userId="fcb21ed6-b519-41dc-b424-5618ec5bb479" providerId="ADAL" clId="{417FCD1D-E8E8-4884-AC60-5F8CD24EB188}" dt="2025-12-17T09:51:50.207" v="0" actId="1076"/>
          <ac:picMkLst>
            <pc:docMk/>
            <pc:sldMk cId="730972365" sldId="257"/>
            <ac:picMk id="4" creationId="{6D1468EE-B9CF-D1AC-451F-DCC8E211780A}"/>
          </ac:picMkLst>
        </pc:picChg>
        <pc:picChg chg="add mod">
          <ac:chgData name="Jemma Coulson" userId="fcb21ed6-b519-41dc-b424-5618ec5bb479" providerId="ADAL" clId="{417FCD1D-E8E8-4884-AC60-5F8CD24EB188}" dt="2025-12-17T09:52:18.405" v="5" actId="1076"/>
          <ac:picMkLst>
            <pc:docMk/>
            <pc:sldMk cId="730972365" sldId="257"/>
            <ac:picMk id="6" creationId="{9796D686-A865-01DE-C93B-6974D627246F}"/>
          </ac:picMkLst>
        </pc:picChg>
      </pc:sldChg>
      <pc:sldChg chg="add">
        <pc:chgData name="Jemma Coulson" userId="fcb21ed6-b519-41dc-b424-5618ec5bb479" providerId="ADAL" clId="{417FCD1D-E8E8-4884-AC60-5F8CD24EB188}" dt="2025-12-17T10:04:40.472" v="6"/>
        <pc:sldMkLst>
          <pc:docMk/>
          <pc:sldMk cId="3650824937"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D6853-BA68-464D-ABC2-3D7515D49FDD}" type="datetimeFigureOut">
              <a:rPr lang="en-GB" smtClean="0"/>
              <a:t>17/12/2025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F112F-1CA0-495D-80E1-3442EE85C45E}" type="slidenum">
              <a:rPr lang="en-GB" smtClean="0"/>
              <a:t>‹#›</a:t>
            </a:fld>
            <a:endParaRPr lang="en-GB"/>
          </a:p>
        </p:txBody>
      </p:sp>
    </p:spTree>
    <p:extLst>
      <p:ext uri="{BB962C8B-B14F-4D97-AF65-F5344CB8AC3E}">
        <p14:creationId xmlns:p14="http://schemas.microsoft.com/office/powerpoint/2010/main" val="66881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1208CB-D341-4E53-AE10-E6A76E021968}" type="slidenum">
              <a:rPr lang="en-GB" smtClean="0"/>
              <a:t>17</a:t>
            </a:fld>
            <a:endParaRPr lang="en-GB"/>
          </a:p>
        </p:txBody>
      </p:sp>
    </p:spTree>
    <p:extLst>
      <p:ext uri="{BB962C8B-B14F-4D97-AF65-F5344CB8AC3E}">
        <p14:creationId xmlns:p14="http://schemas.microsoft.com/office/powerpoint/2010/main" val="382093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AB94-64AB-29F9-4F75-D4339A1B1E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6F6554B-B486-4981-0995-74D7C343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6F85439-B856-DD35-D3FF-E82FB39CC90E}"/>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22A37A3E-EB2F-462B-49D5-323945F49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8C9E-88D1-54D8-4DAD-78AC5F8EFD32}"/>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66936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1E40-973D-51E9-09CC-BFEFF31AC7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FC07A3-B1EF-3EF7-661C-4CD4191150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A93551-0D5E-07B4-4338-79A82F707F18}"/>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3951D92F-9B7E-7ACC-706C-1504C8CFA6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72669-47CA-8EB8-0ECB-7F688CF72EAF}"/>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2101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D75BF-206B-F055-EE14-C5031778D6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770713-225A-CACC-35CD-D168761F4C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0194B-3420-C1D1-E04A-F4AA0792908D}"/>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63269AF3-0674-A189-4F67-B1B0B424C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6EA9C-AF92-A832-12C0-390892E240AB}"/>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537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06E1-27B9-8E94-8832-C43202F017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BA822FA-875B-4575-E880-E0D7839F60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0DD591-2ED0-7B97-5F12-5D5045F6FF2F}"/>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3AE6D42D-6AA9-DE3E-289E-6303E65FC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97D52-5764-4601-A4A8-80EEA4A8076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36879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5C6F-FFE6-941D-1E53-F1F552F292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283E05-3E57-B4AA-E566-A8836090CA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AACA80-B5DE-D67D-1CC0-A4DD4F50AC15}"/>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F7D71A5F-11A1-AAD6-0BC4-54BA59BA3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783AB-A890-E96B-5C3F-93E20A455AD8}"/>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91788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A0B1-7FBA-7069-1406-F6B8F15C25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C7BDEF-6EFD-4930-DA8C-D65A119327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4F8F39-47C8-590B-02A9-84AA3D3D90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3F8C468-C109-AFD0-8BF9-00B3130EC95A}"/>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497C842B-9AFE-5B15-4495-D2C42411D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5A8B3-4F95-7017-F0B9-0EDDAE8E013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0746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D0BA-C2F6-01FA-36AE-233BE20E4A6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DE2935-002C-36A9-F59C-1B65B213B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D4260A-A151-0224-AEC5-99823A1BC9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41E504-96AC-8BDE-3AA4-B69AC319A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471856-844E-2423-123A-945BFF88F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A016CC-9AD8-F7FC-FC06-2791CF6325FD}"/>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8" name="Footer Placeholder 7">
            <a:extLst>
              <a:ext uri="{FF2B5EF4-FFF2-40B4-BE49-F238E27FC236}">
                <a16:creationId xmlns:a16="http://schemas.microsoft.com/office/drawing/2014/main" id="{019B995E-BFB1-385C-474A-1F1787BE89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99B27B-CF81-10F5-65CF-322CD8B6AB1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20243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9A6A-FCAE-0DFE-5367-4950B79618C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6BBE58C-CEBD-782F-4FEB-780498BC03DF}"/>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4" name="Footer Placeholder 3">
            <a:extLst>
              <a:ext uri="{FF2B5EF4-FFF2-40B4-BE49-F238E27FC236}">
                <a16:creationId xmlns:a16="http://schemas.microsoft.com/office/drawing/2014/main" id="{C88F46EF-3486-3F7C-0192-3F9D91C0F5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B80769-8736-1899-6B85-6F7302026F37}"/>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9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0F0BB-6D63-B701-4C5A-4F18F7EF3B71}"/>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3" name="Footer Placeholder 2">
            <a:extLst>
              <a:ext uri="{FF2B5EF4-FFF2-40B4-BE49-F238E27FC236}">
                <a16:creationId xmlns:a16="http://schemas.microsoft.com/office/drawing/2014/main" id="{37BF267E-52DD-F770-141F-589B918EC4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D2ADC-C4D0-FE48-2669-08A3D4416124}"/>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54008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8CD3-9671-7823-AB65-66F2C0C789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10A0CA-F663-6DE1-17FA-B4CB098EB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0CCBFCD-867C-4648-46E5-EE3B139FA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807C5E-F591-1707-5D30-23EC1B7BD7A0}"/>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39A65D1A-55A5-CD33-56E1-E78717890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FBB00-ADAA-B300-469B-11CD4E41624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98329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5F47-C5DC-F253-2916-CB6D5C773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EEE8C5-BCC8-4080-521C-08CBC766D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A9692-212C-F92B-BB4B-C2652FDB8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DB297A-C327-DA34-B156-CD257A3579B8}"/>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453E9585-340E-CF1B-1606-9C8E737E41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DA885-D9E7-717B-A1ED-AF88BFE49D40}"/>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02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F52F0-D444-156C-48B3-BA139B647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B15919E-1861-F2A8-7CE0-823565317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7B51FE-6F32-497C-9676-7D71BE0FD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1DCBDAB2-B048-3B9D-32B7-8FD34DFB8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BFCB55-77F8-F2D3-E6DB-02772FA7C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C60FB0-24D6-41D1-B457-891CB68AF7A4}" type="slidenum">
              <a:rPr lang="en-GB" smtClean="0"/>
              <a:t>‹#›</a:t>
            </a:fld>
            <a:endParaRPr lang="en-GB"/>
          </a:p>
        </p:txBody>
      </p:sp>
    </p:spTree>
    <p:extLst>
      <p:ext uri="{BB962C8B-B14F-4D97-AF65-F5344CB8AC3E}">
        <p14:creationId xmlns:p14="http://schemas.microsoft.com/office/powerpoint/2010/main" val="102042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https://www.youtube.com/embed/4YV4B_qxl78?start=1&amp;feature=oembed" TargetMode="External"/><Relationship Id="rId1" Type="http://schemas.openxmlformats.org/officeDocument/2006/relationships/video" Target="https://www.youtube.com/embed/iR92vYk71ds?feature=oembed"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moananursery.com/2025/07/09/from-seed-to-bloom-your-comprehensive-guide-to-growing-sunflower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redeeminggod.com/jesus-second-coming-in-the-cloud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Xwoa4-JcMC8?feature=oembed" TargetMode="External"/><Relationship Id="rId5" Type="http://schemas.openxmlformats.org/officeDocument/2006/relationships/image" Target="../media/image2.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0JahFRDrSCs?feature=oembed" TargetMode="External"/><Relationship Id="rId6" Type="http://schemas.openxmlformats.org/officeDocument/2006/relationships/image" Target="../media/image24.jpeg"/><Relationship Id="rId5" Type="http://schemas.openxmlformats.org/officeDocument/2006/relationships/image" Target="../media/image2.jpeg"/><Relationship Id="rId4" Type="http://schemas.openxmlformats.org/officeDocument/2006/relationships/hyperlink" Target="https://www.youtube.com/watch?v=0JahFRDrSCs&amp;list=RD0JahFRDrSCs&amp;start_radio=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iR92vYk71ds?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bibleconnection.com/3-powerful-principles-for-spiritual-grow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viadvocacy.com/Articles/how-to-stay-motivated-stay-focused-positiv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mai.org/devotional/how-to-encourage-and-build-up/"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4172CF-49F6-45F5-73D8-F84298C4248A}"/>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BBC8178A-A7DF-8FCA-4606-AB56284E22B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72C301-7E78-18F3-6E34-FFF8EA44468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3304798-63C2-384C-3F53-64952F3C9B11}"/>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7DBDA7F-7188-9877-210D-E0EA17E4936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red blue yellow and white dice&#10;&#10;AI-generated content may be incorrect.">
            <a:extLst>
              <a:ext uri="{FF2B5EF4-FFF2-40B4-BE49-F238E27FC236}">
                <a16:creationId xmlns:a16="http://schemas.microsoft.com/office/drawing/2014/main" id="{868DB6D5-854E-C765-C026-43CD2945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286" y="1486471"/>
            <a:ext cx="6771428" cy="2438095"/>
          </a:xfrm>
          <a:prstGeom prst="rect">
            <a:avLst/>
          </a:prstGeom>
        </p:spPr>
      </p:pic>
      <p:sp>
        <p:nvSpPr>
          <p:cNvPr id="7" name="TextBox 6">
            <a:extLst>
              <a:ext uri="{FF2B5EF4-FFF2-40B4-BE49-F238E27FC236}">
                <a16:creationId xmlns:a16="http://schemas.microsoft.com/office/drawing/2014/main" id="{E8971833-79F8-0CAB-A82C-5FE01B31BA04}"/>
              </a:ext>
            </a:extLst>
          </p:cNvPr>
          <p:cNvSpPr txBox="1"/>
          <p:nvPr/>
        </p:nvSpPr>
        <p:spPr>
          <a:xfrm>
            <a:off x="457201" y="353963"/>
            <a:ext cx="11213689" cy="1857303"/>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sp>
        <p:nvSpPr>
          <p:cNvPr id="11" name="TextBox 10">
            <a:extLst>
              <a:ext uri="{FF2B5EF4-FFF2-40B4-BE49-F238E27FC236}">
                <a16:creationId xmlns:a16="http://schemas.microsoft.com/office/drawing/2014/main" id="{E2454A0C-2B27-C95D-638E-53E1CDEAA0D6}"/>
              </a:ext>
            </a:extLst>
          </p:cNvPr>
          <p:cNvSpPr txBox="1"/>
          <p:nvPr/>
        </p:nvSpPr>
        <p:spPr>
          <a:xfrm>
            <a:off x="2152846" y="3759197"/>
            <a:ext cx="7886308" cy="2949718"/>
          </a:xfrm>
          <a:prstGeom prst="rect">
            <a:avLst/>
          </a:prstGeom>
          <a:noFill/>
        </p:spPr>
        <p:txBody>
          <a:bodyPr wrap="square">
            <a:spAutoFit/>
          </a:bodyPr>
          <a:lstStyle/>
          <a:p>
            <a:pPr marL="0" marR="0" indent="0" algn="ctr">
              <a:lnSpc>
                <a:spcPct val="119000"/>
              </a:lnSpc>
              <a:spcAft>
                <a:spcPts val="600"/>
              </a:spcAft>
              <a:buNone/>
            </a:pPr>
            <a:r>
              <a:rPr lang="en-GB" sz="3600" b="1" kern="1400" dirty="0">
                <a:ln>
                  <a:noFill/>
                </a:ln>
                <a:solidFill>
                  <a:srgbClr val="2D4E6B"/>
                </a:solidFill>
                <a:effectLst/>
                <a:latin typeface="Grandview" panose="020B0502040204020203" pitchFamily="34" charset="0"/>
              </a:rPr>
              <a:t>“Therefore encourage each other,</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C00000"/>
                </a:solidFill>
                <a:effectLst/>
                <a:latin typeface="Grandview" panose="020B0502040204020203" pitchFamily="34" charset="0"/>
              </a:rPr>
              <a:t>Build each other up,</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FFC000"/>
                </a:solidFill>
                <a:effectLst/>
                <a:latin typeface="Grandview" panose="020B0502040204020203" pitchFamily="34" charset="0"/>
              </a:rPr>
              <a:t>Just as you are doing”</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2000" u="sng" kern="1400" dirty="0">
                <a:ln>
                  <a:noFill/>
                </a:ln>
                <a:solidFill>
                  <a:srgbClr val="5B9BD5"/>
                </a:solidFill>
                <a:effectLst/>
                <a:latin typeface="Grandview" panose="020B0502040204020203" pitchFamily="34" charset="0"/>
              </a:rPr>
              <a:t>1 Thessalonians 5:11</a:t>
            </a:r>
            <a:endParaRPr lang="en-GB" sz="12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1200" kern="1400" dirty="0">
                <a:ln>
                  <a:noFill/>
                </a:ln>
                <a:solidFill>
                  <a:srgbClr val="000000"/>
                </a:solidFill>
                <a:effectLst/>
                <a:latin typeface="Calibri" panose="020F0502020204030204" pitchFamily="34" charset="0"/>
              </a:rPr>
              <a:t> </a:t>
            </a:r>
          </a:p>
        </p:txBody>
      </p:sp>
      <p:pic>
        <p:nvPicPr>
          <p:cNvPr id="2" name="Picture 2" descr="Diocesan Board of Education - Diocese of Ely">
            <a:extLst>
              <a:ext uri="{FF2B5EF4-FFF2-40B4-BE49-F238E27FC236}">
                <a16:creationId xmlns:a16="http://schemas.microsoft.com/office/drawing/2014/main" id="{E08E321D-5CD6-CCEF-1E99-8664F3171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12" title="Build Each Other Up | 1 Thessalonians 5:11 (New Original Christian Song)">
            <a:hlinkClick r:id="" action="ppaction://media"/>
            <a:extLst>
              <a:ext uri="{FF2B5EF4-FFF2-40B4-BE49-F238E27FC236}">
                <a16:creationId xmlns:a16="http://schemas.microsoft.com/office/drawing/2014/main" id="{6D1468EE-B9CF-D1AC-451F-DCC8E211780A}"/>
              </a:ext>
            </a:extLst>
          </p:cNvPr>
          <p:cNvPicPr>
            <a:picLocks noRot="1" noChangeAspect="1"/>
          </p:cNvPicPr>
          <p:nvPr>
            <a:videoFile r:link="rId1"/>
          </p:nvPr>
        </p:nvPicPr>
        <p:blipFill>
          <a:blip r:embed="rId6"/>
          <a:stretch>
            <a:fillRect/>
          </a:stretch>
        </p:blipFill>
        <p:spPr>
          <a:xfrm>
            <a:off x="-2145267" y="3759197"/>
            <a:ext cx="1754646" cy="990600"/>
          </a:xfrm>
          <a:prstGeom prst="rect">
            <a:avLst/>
          </a:prstGeom>
        </p:spPr>
      </p:pic>
      <p:pic>
        <p:nvPicPr>
          <p:cNvPr id="6" name="Online Media 5" title="Beethoven - Ode to Joy">
            <a:hlinkClick r:id="" action="ppaction://media"/>
            <a:extLst>
              <a:ext uri="{FF2B5EF4-FFF2-40B4-BE49-F238E27FC236}">
                <a16:creationId xmlns:a16="http://schemas.microsoft.com/office/drawing/2014/main" id="{9796D686-A865-01DE-C93B-6974D627246F}"/>
              </a:ext>
            </a:extLst>
          </p:cNvPr>
          <p:cNvPicPr>
            <a:picLocks noRot="1" noChangeAspect="1"/>
          </p:cNvPicPr>
          <p:nvPr>
            <a:videoFile r:link="rId2"/>
          </p:nvPr>
        </p:nvPicPr>
        <p:blipFill>
          <a:blip r:embed="rId7"/>
          <a:stretch>
            <a:fillRect/>
          </a:stretch>
        </p:blipFill>
        <p:spPr>
          <a:xfrm>
            <a:off x="457201" y="5283690"/>
            <a:ext cx="2015593" cy="1137920"/>
          </a:xfrm>
          <a:prstGeom prst="rect">
            <a:avLst/>
          </a:prstGeom>
        </p:spPr>
      </p:pic>
    </p:spTree>
    <p:extLst>
      <p:ext uri="{BB962C8B-B14F-4D97-AF65-F5344CB8AC3E}">
        <p14:creationId xmlns:p14="http://schemas.microsoft.com/office/powerpoint/2010/main" val="7309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AB27-3CEA-C06B-E5F1-2190DE8913A8}"/>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10C6F9E9-C535-882F-D63A-5A22BA208780}"/>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D28DB8D0-DD37-9E7D-846C-AE537F3F177D}"/>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902CC2E-10D0-4DAB-42C4-D50F99CDD52D}"/>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EEDB28A-790D-DF83-3180-8C043EF58F2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8F732D6-2ADB-6115-8546-6009169FBB6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1D91AA8-A039-39BD-FD9F-5F41F595D221}"/>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C846145D-D510-50B9-F12A-ACB5202B4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457C7B-658B-2640-FC6A-BFCE591C67A1}"/>
              </a:ext>
            </a:extLst>
          </p:cNvPr>
          <p:cNvSpPr txBox="1"/>
          <p:nvPr/>
        </p:nvSpPr>
        <p:spPr>
          <a:xfrm>
            <a:off x="618030" y="1113390"/>
            <a:ext cx="6845451" cy="5258491"/>
          </a:xfrm>
          <a:prstGeom prst="rect">
            <a:avLst/>
          </a:prstGeom>
          <a:noFill/>
        </p:spPr>
        <p:txBody>
          <a:bodyPr wrap="square">
            <a:spAutoFit/>
          </a:bodyPr>
          <a:lstStyle/>
          <a:p>
            <a:pPr>
              <a:lnSpc>
                <a:spcPct val="115000"/>
              </a:lnSpc>
              <a:spcAft>
                <a:spcPts val="800"/>
              </a:spcAft>
              <a:buNone/>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He wanted the readers and listeners to know:</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Daily effort</a:t>
            </a:r>
          </a:p>
          <a:p>
            <a:pPr marL="342900" lvl="0" indent="-342900">
              <a:lnSpc>
                <a:spcPct val="115000"/>
              </a:lnSpc>
              <a:buFont typeface="Symbol" panose="05050102010706020507" pitchFamily="18" charset="2"/>
              <a:buChar char=""/>
              <a:tabLst>
                <a:tab pos="234950" algn="l"/>
              </a:tabLs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It is something that needs to become part of everyday life</a:t>
            </a:r>
          </a:p>
          <a:p>
            <a:pPr marL="342900" lvl="0" indent="-342900">
              <a:lnSpc>
                <a:spcPct val="115000"/>
              </a:lnSpc>
              <a:buFont typeface="Symbol" panose="05050102010706020507" pitchFamily="18" charset="2"/>
              <a:buChar char=""/>
              <a:tabLst>
                <a:tab pos="234950" algn="l"/>
              </a:tabLs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It builds slowly, over time, day-by-day</a:t>
            </a:r>
          </a:p>
          <a:p>
            <a:pPr marL="342900" lvl="0" indent="-342900">
              <a:lnSpc>
                <a:spcPct val="115000"/>
              </a:lnSpc>
              <a:buFont typeface="Symbol" panose="05050102010706020507" pitchFamily="18" charset="2"/>
              <a:buChar char=""/>
              <a:tabLst>
                <a:tab pos="234950" algn="l"/>
              </a:tabLs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It means becoming an encourager of others – daily</a:t>
            </a:r>
          </a:p>
          <a:p>
            <a:pPr marL="342900" lvl="0" indent="-342900">
              <a:lnSpc>
                <a:spcPct val="115000"/>
              </a:lnSpc>
              <a:buFont typeface="Symbol" panose="05050102010706020507" pitchFamily="18" charset="2"/>
              <a:buChar char=""/>
              <a:tabLst>
                <a:tab pos="234950" algn="l"/>
              </a:tabLs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Spiritual growth is continuous</a:t>
            </a:r>
          </a:p>
        </p:txBody>
      </p:sp>
      <p:sp>
        <p:nvSpPr>
          <p:cNvPr id="4" name="TextBox 3">
            <a:extLst>
              <a:ext uri="{FF2B5EF4-FFF2-40B4-BE49-F238E27FC236}">
                <a16:creationId xmlns:a16="http://schemas.microsoft.com/office/drawing/2014/main" id="{C9435E11-7CEF-8604-E99C-C4115C1486F1}"/>
              </a:ext>
            </a:extLst>
          </p:cNvPr>
          <p:cNvSpPr txBox="1"/>
          <p:nvPr/>
        </p:nvSpPr>
        <p:spPr>
          <a:xfrm>
            <a:off x="6395968" y="6022326"/>
            <a:ext cx="6122772" cy="184666"/>
          </a:xfrm>
          <a:prstGeom prst="rect">
            <a:avLst/>
          </a:prstGeom>
          <a:noFill/>
        </p:spPr>
        <p:txBody>
          <a:bodyPr wrap="square">
            <a:spAutoFit/>
          </a:bodyPr>
          <a:lstStyle/>
          <a:p>
            <a:pPr algn="ctr"/>
            <a:r>
              <a:rPr lang="en-GB" sz="600" dirty="0">
                <a:hlinkClick r:id="rId3"/>
              </a:rPr>
              <a:t>https://www.moananursery.com/2025/07/09/from-seed-to-bloom-your-comprehensive-guide-to-growing-sunflowers/</a:t>
            </a:r>
            <a:r>
              <a:rPr lang="en-GB" sz="600" dirty="0"/>
              <a:t> </a:t>
            </a:r>
          </a:p>
        </p:txBody>
      </p:sp>
      <p:pic>
        <p:nvPicPr>
          <p:cNvPr id="5122" name="Picture 2" descr="From Seed to Bloom: Your Comprehensive Guide to Growing Sunflowers | Moana  Nursery | Growing Sunflowers">
            <a:extLst>
              <a:ext uri="{FF2B5EF4-FFF2-40B4-BE49-F238E27FC236}">
                <a16:creationId xmlns:a16="http://schemas.microsoft.com/office/drawing/2014/main" id="{F3FC95EF-DBE8-0E36-B72A-509859F18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3481" y="1547121"/>
            <a:ext cx="4147552" cy="439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64F2-984B-2DC3-0421-B3CEF041D3D6}"/>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280F24FA-ABB2-A219-B762-7191F4D52825}"/>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763333EC-99B9-193D-FABB-CC5BB139EDD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C471391-BBF0-73DE-F097-72DED3458D50}"/>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D6BD2FA-8395-04DF-70E9-73DA8814CD9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B9D6CCA-CFC7-1C31-74E4-100AF2C2DA8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179754AC-75CC-249C-7093-DE94CA96FC3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B6763C19-B2F0-2F6F-4657-34B5865FD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59273C-93D7-390D-11DA-74BF76083A75}"/>
              </a:ext>
            </a:extLst>
          </p:cNvPr>
          <p:cNvSpPr txBox="1"/>
          <p:nvPr/>
        </p:nvSpPr>
        <p:spPr>
          <a:xfrm>
            <a:off x="618030" y="1558235"/>
            <a:ext cx="6625787" cy="4117537"/>
          </a:xfrm>
          <a:prstGeom prst="rect">
            <a:avLst/>
          </a:prstGeom>
          <a:noFill/>
        </p:spPr>
        <p:txBody>
          <a:bodyPr wrap="square">
            <a:spAutoFit/>
          </a:bodyPr>
          <a:lstStyle/>
          <a:p>
            <a:pPr>
              <a:lnSpc>
                <a:spcPct val="115000"/>
              </a:lnSpc>
              <a:spcAft>
                <a:spcPts val="800"/>
              </a:spcAft>
              <a:buNone/>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He wanted the readers and listeners to know:</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4000" kern="100" dirty="0">
                <a:solidFill>
                  <a:srgbClr val="002060"/>
                </a:solidFill>
                <a:effectLst/>
                <a:latin typeface="Sassoon Infant Std"/>
                <a:ea typeface="Aptos" panose="020B0004020202020204" pitchFamily="34" charset="0"/>
                <a:cs typeface="Times New Roman" panose="02020603050405020304" pitchFamily="18" charset="0"/>
              </a:rPr>
              <a:t>Jesus will return one day</a:t>
            </a:r>
          </a:p>
          <a:p>
            <a:pPr marL="342900" lvl="0" indent="-342900">
              <a:lnSpc>
                <a:spcPct val="115000"/>
              </a:lnSpc>
              <a:buFont typeface="Symbol" panose="05050102010706020507" pitchFamily="18" charset="2"/>
              <a:buChar char=""/>
              <a:tabLst>
                <a:tab pos="234950" algn="l"/>
              </a:tabLst>
            </a:pPr>
            <a:r>
              <a:rPr lang="en-GB" sz="4000" kern="100" dirty="0">
                <a:solidFill>
                  <a:srgbClr val="002060"/>
                </a:solidFill>
                <a:effectLst/>
                <a:latin typeface="Sassoon Infant Std"/>
                <a:ea typeface="Aptos" panose="020B0004020202020204" pitchFamily="34" charset="0"/>
                <a:cs typeface="Times New Roman" panose="02020603050405020304" pitchFamily="18" charset="0"/>
              </a:rPr>
              <a:t>And he will see the hearts of those following, the hope and faithful who stayed true</a:t>
            </a:r>
          </a:p>
        </p:txBody>
      </p:sp>
      <p:sp>
        <p:nvSpPr>
          <p:cNvPr id="4" name="TextBox 3">
            <a:extLst>
              <a:ext uri="{FF2B5EF4-FFF2-40B4-BE49-F238E27FC236}">
                <a16:creationId xmlns:a16="http://schemas.microsoft.com/office/drawing/2014/main" id="{3ED5911C-7D58-9C3A-428F-0BB91717448A}"/>
              </a:ext>
            </a:extLst>
          </p:cNvPr>
          <p:cNvSpPr txBox="1"/>
          <p:nvPr/>
        </p:nvSpPr>
        <p:spPr>
          <a:xfrm>
            <a:off x="6395968" y="6022326"/>
            <a:ext cx="6122772" cy="184666"/>
          </a:xfrm>
          <a:prstGeom prst="rect">
            <a:avLst/>
          </a:prstGeom>
          <a:noFill/>
        </p:spPr>
        <p:txBody>
          <a:bodyPr wrap="square">
            <a:spAutoFit/>
          </a:bodyPr>
          <a:lstStyle/>
          <a:p>
            <a:pPr algn="ctr"/>
            <a:r>
              <a:rPr lang="en-GB" sz="600" dirty="0">
                <a:hlinkClick r:id="rId3"/>
              </a:rPr>
              <a:t>https://redeeminggod.com/jesus-second-coming-in-the-clouds/</a:t>
            </a:r>
            <a:r>
              <a:rPr lang="en-GB" sz="600" dirty="0"/>
              <a:t> </a:t>
            </a:r>
          </a:p>
        </p:txBody>
      </p:sp>
      <p:pic>
        <p:nvPicPr>
          <p:cNvPr id="6146" name="Picture 2" descr="Will Jesus' second coming be in the clouds? I'm not so sure...">
            <a:extLst>
              <a:ext uri="{FF2B5EF4-FFF2-40B4-BE49-F238E27FC236}">
                <a16:creationId xmlns:a16="http://schemas.microsoft.com/office/drawing/2014/main" id="{34E2941B-29AB-9736-B7CB-AD90A38F27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646" y="1345599"/>
            <a:ext cx="3854330" cy="463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05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3D41DA-0F7E-CEBC-7D24-E67AB9DF71F3}"/>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DC467870-6CB0-E9BA-92ED-B0AF51C349D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DE1BAF-339D-BCBE-9CA4-4A565DBDABD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874D9D8-07E8-1C34-9C80-CA7C98D2EC7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4BD02C-8449-E3B6-1B2B-C1DC1CA0ADE0}"/>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E9C96CF-5558-8AFD-611E-D2D65EA3736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Reflections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Thoughts</a:t>
            </a:r>
            <a:endParaRPr lang="en-GB" sz="3600" kern="1400" dirty="0">
              <a:ln>
                <a:noFill/>
              </a:ln>
              <a:solidFill>
                <a:srgbClr val="FFC000"/>
              </a:solidFill>
              <a:effectLst/>
              <a:latin typeface="Dreaming Outloud Pro" panose="03050502040302030504" pitchFamily="66" charset="0"/>
            </a:endParaRPr>
          </a:p>
        </p:txBody>
      </p:sp>
      <p:pic>
        <p:nvPicPr>
          <p:cNvPr id="11" name="Graphic 10" descr="Candle outline">
            <a:extLst>
              <a:ext uri="{FF2B5EF4-FFF2-40B4-BE49-F238E27FC236}">
                <a16:creationId xmlns:a16="http://schemas.microsoft.com/office/drawing/2014/main" id="{17A840B9-C153-DFC7-3F32-7AC0EE739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728" y="2320190"/>
            <a:ext cx="2087687" cy="2087687"/>
          </a:xfrm>
          <a:prstGeom prst="rect">
            <a:avLst/>
          </a:prstGeom>
        </p:spPr>
      </p:pic>
      <p:sp>
        <p:nvSpPr>
          <p:cNvPr id="12" name="TextBox 11">
            <a:extLst>
              <a:ext uri="{FF2B5EF4-FFF2-40B4-BE49-F238E27FC236}">
                <a16:creationId xmlns:a16="http://schemas.microsoft.com/office/drawing/2014/main" id="{D051A6BB-1ECE-6050-FE2D-7859141E7FD4}"/>
              </a:ext>
            </a:extLst>
          </p:cNvPr>
          <p:cNvSpPr txBox="1"/>
          <p:nvPr/>
        </p:nvSpPr>
        <p:spPr>
          <a:xfrm>
            <a:off x="3261360" y="1444847"/>
            <a:ext cx="7674219" cy="769441"/>
          </a:xfrm>
          <a:prstGeom prst="rect">
            <a:avLst/>
          </a:prstGeom>
          <a:solidFill>
            <a:schemeClr val="tx2">
              <a:lumMod val="90000"/>
              <a:lumOff val="10000"/>
            </a:schemeClr>
          </a:solidFill>
        </p:spPr>
        <p:txBody>
          <a:bodyPr wrap="square">
            <a:spAutoFit/>
          </a:bodyPr>
          <a:lstStyle/>
          <a:p>
            <a:pPr algn="ctr"/>
            <a:r>
              <a:rPr lang="en-US" sz="4400" dirty="0">
                <a:solidFill>
                  <a:srgbClr val="FFC000"/>
                </a:solidFill>
                <a:effectLst/>
                <a:latin typeface="Sassoon Infant Std"/>
                <a:ea typeface="Calibri" panose="020F0502020204030204" pitchFamily="34" charset="0"/>
                <a:cs typeface="Times New Roman" panose="02020603050405020304" pitchFamily="18" charset="0"/>
              </a:rPr>
              <a:t>I wonder…</a:t>
            </a:r>
            <a:endParaRPr lang="en-GB" sz="6600" dirty="0">
              <a:solidFill>
                <a:srgbClr val="FFC000"/>
              </a:solidFill>
            </a:endParaRPr>
          </a:p>
        </p:txBody>
      </p:sp>
      <p:pic>
        <p:nvPicPr>
          <p:cNvPr id="13" name="Graphic 12" descr="Idea outline">
            <a:extLst>
              <a:ext uri="{FF2B5EF4-FFF2-40B4-BE49-F238E27FC236}">
                <a16:creationId xmlns:a16="http://schemas.microsoft.com/office/drawing/2014/main" id="{548F3A92-D48C-49CF-D91F-58E279DB44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947" y="4672535"/>
            <a:ext cx="1522869" cy="1522869"/>
          </a:xfrm>
          <a:prstGeom prst="rect">
            <a:avLst/>
          </a:prstGeom>
        </p:spPr>
      </p:pic>
      <p:pic>
        <p:nvPicPr>
          <p:cNvPr id="2" name="Picture 2" descr="Diocesan Board of Education - Diocese of Ely">
            <a:extLst>
              <a:ext uri="{FF2B5EF4-FFF2-40B4-BE49-F238E27FC236}">
                <a16:creationId xmlns:a16="http://schemas.microsoft.com/office/drawing/2014/main" id="{11C2A913-8E2E-8AF6-51D7-B6B2908AD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53CCD3-7F4F-B698-4101-0C59E0CE399C}"/>
              </a:ext>
            </a:extLst>
          </p:cNvPr>
          <p:cNvSpPr txBox="1"/>
          <p:nvPr/>
        </p:nvSpPr>
        <p:spPr>
          <a:xfrm>
            <a:off x="2310717" y="2183154"/>
            <a:ext cx="9142777" cy="4030975"/>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How it feels when someone encourages you</a:t>
            </a:r>
            <a:endParaRPr lang="en-GB" sz="4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What you can say to a friend to encourage and build them up</a:t>
            </a:r>
            <a:endParaRPr lang="en-GB" sz="4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If it is the same for everyone or do we need different things</a:t>
            </a:r>
            <a:endParaRPr lang="en-GB" sz="4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What it means to build someone up without using bricks or blocks</a:t>
            </a:r>
            <a:endParaRPr lang="en-GB" sz="4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What Jesus said to people who needed encouraging</a:t>
            </a:r>
            <a:endParaRPr lang="en-GB" sz="4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dirty="0">
                <a:solidFill>
                  <a:srgbClr val="002060"/>
                </a:solidFill>
                <a:effectLst/>
                <a:latin typeface="Sassoon Infant Std"/>
                <a:ea typeface="Aptos" panose="020B0004020202020204" pitchFamily="34" charset="0"/>
                <a:cs typeface="Times New Roman" panose="02020603050405020304" pitchFamily="18" charset="0"/>
              </a:rPr>
              <a:t>What your spiritual growth looks like </a:t>
            </a:r>
            <a:endParaRPr lang="en-GB" sz="2800" dirty="0"/>
          </a:p>
        </p:txBody>
      </p:sp>
    </p:spTree>
    <p:extLst>
      <p:ext uri="{BB962C8B-B14F-4D97-AF65-F5344CB8AC3E}">
        <p14:creationId xmlns:p14="http://schemas.microsoft.com/office/powerpoint/2010/main" val="28889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down)">
                                      <p:cBhvr>
                                        <p:cTn id="43" dur="580">
                                          <p:stCondLst>
                                            <p:cond delay="0"/>
                                          </p:stCondLst>
                                        </p:cTn>
                                        <p:tgtEl>
                                          <p:spTgt spid="10">
                                            <p:txEl>
                                              <p:pRg st="2" end="2"/>
                                            </p:txEl>
                                          </p:spTgt>
                                        </p:tgtEl>
                                      </p:cBhvr>
                                    </p:animEffect>
                                    <p:anim calcmode="lin" valueType="num">
                                      <p:cBhvr>
                                        <p:cTn id="44"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xEl>
                                              <p:pRg st="2" end="2"/>
                                            </p:txEl>
                                          </p:spTgt>
                                        </p:tgtEl>
                                      </p:cBhvr>
                                      <p:to x="100000" y="60000"/>
                                    </p:animScale>
                                    <p:animScale>
                                      <p:cBhvr>
                                        <p:cTn id="50" dur="166" decel="50000">
                                          <p:stCondLst>
                                            <p:cond delay="676"/>
                                          </p:stCondLst>
                                        </p:cTn>
                                        <p:tgtEl>
                                          <p:spTgt spid="10">
                                            <p:txEl>
                                              <p:pRg st="2" end="2"/>
                                            </p:txEl>
                                          </p:spTgt>
                                        </p:tgtEl>
                                      </p:cBhvr>
                                      <p:to x="100000" y="100000"/>
                                    </p:animScale>
                                    <p:animScale>
                                      <p:cBhvr>
                                        <p:cTn id="51" dur="26">
                                          <p:stCondLst>
                                            <p:cond delay="1312"/>
                                          </p:stCondLst>
                                        </p:cTn>
                                        <p:tgtEl>
                                          <p:spTgt spid="10">
                                            <p:txEl>
                                              <p:pRg st="2" end="2"/>
                                            </p:txEl>
                                          </p:spTgt>
                                        </p:tgtEl>
                                      </p:cBhvr>
                                      <p:to x="100000" y="80000"/>
                                    </p:animScale>
                                    <p:animScale>
                                      <p:cBhvr>
                                        <p:cTn id="52" dur="166" decel="50000">
                                          <p:stCondLst>
                                            <p:cond delay="1338"/>
                                          </p:stCondLst>
                                        </p:cTn>
                                        <p:tgtEl>
                                          <p:spTgt spid="10">
                                            <p:txEl>
                                              <p:pRg st="2" end="2"/>
                                            </p:txEl>
                                          </p:spTgt>
                                        </p:tgtEl>
                                      </p:cBhvr>
                                      <p:to x="100000" y="100000"/>
                                    </p:animScale>
                                    <p:animScale>
                                      <p:cBhvr>
                                        <p:cTn id="53" dur="26">
                                          <p:stCondLst>
                                            <p:cond delay="1642"/>
                                          </p:stCondLst>
                                        </p:cTn>
                                        <p:tgtEl>
                                          <p:spTgt spid="10">
                                            <p:txEl>
                                              <p:pRg st="2" end="2"/>
                                            </p:txEl>
                                          </p:spTgt>
                                        </p:tgtEl>
                                      </p:cBhvr>
                                      <p:to x="100000" y="90000"/>
                                    </p:animScale>
                                    <p:animScale>
                                      <p:cBhvr>
                                        <p:cTn id="54" dur="166" decel="50000">
                                          <p:stCondLst>
                                            <p:cond delay="1668"/>
                                          </p:stCondLst>
                                        </p:cTn>
                                        <p:tgtEl>
                                          <p:spTgt spid="10">
                                            <p:txEl>
                                              <p:pRg st="2" end="2"/>
                                            </p:txEl>
                                          </p:spTgt>
                                        </p:tgtEl>
                                      </p:cBhvr>
                                      <p:to x="100000" y="100000"/>
                                    </p:animScale>
                                    <p:animScale>
                                      <p:cBhvr>
                                        <p:cTn id="55" dur="26">
                                          <p:stCondLst>
                                            <p:cond delay="1808"/>
                                          </p:stCondLst>
                                        </p:cTn>
                                        <p:tgtEl>
                                          <p:spTgt spid="10">
                                            <p:txEl>
                                              <p:pRg st="2" end="2"/>
                                            </p:txEl>
                                          </p:spTgt>
                                        </p:tgtEl>
                                      </p:cBhvr>
                                      <p:to x="100000" y="95000"/>
                                    </p:animScale>
                                    <p:animScale>
                                      <p:cBhvr>
                                        <p:cTn id="56" dur="166" decel="50000">
                                          <p:stCondLst>
                                            <p:cond delay="1834"/>
                                          </p:stCondLst>
                                        </p:cTn>
                                        <p:tgtEl>
                                          <p:spTgt spid="10">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wipe(down)">
                                      <p:cBhvr>
                                        <p:cTn id="61" dur="580">
                                          <p:stCondLst>
                                            <p:cond delay="0"/>
                                          </p:stCondLst>
                                        </p:cTn>
                                        <p:tgtEl>
                                          <p:spTgt spid="10">
                                            <p:txEl>
                                              <p:pRg st="3" end="3"/>
                                            </p:txEl>
                                          </p:spTgt>
                                        </p:tgtEl>
                                      </p:cBhvr>
                                    </p:animEffect>
                                    <p:anim calcmode="lin" valueType="num">
                                      <p:cBhvr>
                                        <p:cTn id="62"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xEl>
                                              <p:pRg st="3" end="3"/>
                                            </p:txEl>
                                          </p:spTgt>
                                        </p:tgtEl>
                                      </p:cBhvr>
                                      <p:to x="100000" y="60000"/>
                                    </p:animScale>
                                    <p:animScale>
                                      <p:cBhvr>
                                        <p:cTn id="68" dur="166" decel="50000">
                                          <p:stCondLst>
                                            <p:cond delay="676"/>
                                          </p:stCondLst>
                                        </p:cTn>
                                        <p:tgtEl>
                                          <p:spTgt spid="10">
                                            <p:txEl>
                                              <p:pRg st="3" end="3"/>
                                            </p:txEl>
                                          </p:spTgt>
                                        </p:tgtEl>
                                      </p:cBhvr>
                                      <p:to x="100000" y="100000"/>
                                    </p:animScale>
                                    <p:animScale>
                                      <p:cBhvr>
                                        <p:cTn id="69" dur="26">
                                          <p:stCondLst>
                                            <p:cond delay="1312"/>
                                          </p:stCondLst>
                                        </p:cTn>
                                        <p:tgtEl>
                                          <p:spTgt spid="10">
                                            <p:txEl>
                                              <p:pRg st="3" end="3"/>
                                            </p:txEl>
                                          </p:spTgt>
                                        </p:tgtEl>
                                      </p:cBhvr>
                                      <p:to x="100000" y="80000"/>
                                    </p:animScale>
                                    <p:animScale>
                                      <p:cBhvr>
                                        <p:cTn id="70" dur="166" decel="50000">
                                          <p:stCondLst>
                                            <p:cond delay="1338"/>
                                          </p:stCondLst>
                                        </p:cTn>
                                        <p:tgtEl>
                                          <p:spTgt spid="10">
                                            <p:txEl>
                                              <p:pRg st="3" end="3"/>
                                            </p:txEl>
                                          </p:spTgt>
                                        </p:tgtEl>
                                      </p:cBhvr>
                                      <p:to x="100000" y="100000"/>
                                    </p:animScale>
                                    <p:animScale>
                                      <p:cBhvr>
                                        <p:cTn id="71" dur="26">
                                          <p:stCondLst>
                                            <p:cond delay="1642"/>
                                          </p:stCondLst>
                                        </p:cTn>
                                        <p:tgtEl>
                                          <p:spTgt spid="10">
                                            <p:txEl>
                                              <p:pRg st="3" end="3"/>
                                            </p:txEl>
                                          </p:spTgt>
                                        </p:tgtEl>
                                      </p:cBhvr>
                                      <p:to x="100000" y="90000"/>
                                    </p:animScale>
                                    <p:animScale>
                                      <p:cBhvr>
                                        <p:cTn id="72" dur="166" decel="50000">
                                          <p:stCondLst>
                                            <p:cond delay="1668"/>
                                          </p:stCondLst>
                                        </p:cTn>
                                        <p:tgtEl>
                                          <p:spTgt spid="10">
                                            <p:txEl>
                                              <p:pRg st="3" end="3"/>
                                            </p:txEl>
                                          </p:spTgt>
                                        </p:tgtEl>
                                      </p:cBhvr>
                                      <p:to x="100000" y="100000"/>
                                    </p:animScale>
                                    <p:animScale>
                                      <p:cBhvr>
                                        <p:cTn id="73" dur="26">
                                          <p:stCondLst>
                                            <p:cond delay="1808"/>
                                          </p:stCondLst>
                                        </p:cTn>
                                        <p:tgtEl>
                                          <p:spTgt spid="10">
                                            <p:txEl>
                                              <p:pRg st="3" end="3"/>
                                            </p:txEl>
                                          </p:spTgt>
                                        </p:tgtEl>
                                      </p:cBhvr>
                                      <p:to x="100000" y="95000"/>
                                    </p:animScale>
                                    <p:animScale>
                                      <p:cBhvr>
                                        <p:cTn id="74" dur="166" decel="50000">
                                          <p:stCondLst>
                                            <p:cond delay="1834"/>
                                          </p:stCondLst>
                                        </p:cTn>
                                        <p:tgtEl>
                                          <p:spTgt spid="10">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
                                            <p:txEl>
                                              <p:pRg st="4" end="4"/>
                                            </p:txEl>
                                          </p:spTgt>
                                        </p:tgtEl>
                                        <p:attrNameLst>
                                          <p:attrName>style.visibility</p:attrName>
                                        </p:attrNameLst>
                                      </p:cBhvr>
                                      <p:to>
                                        <p:strVal val="visible"/>
                                      </p:to>
                                    </p:set>
                                    <p:animEffect transition="in" filter="wipe(down)">
                                      <p:cBhvr>
                                        <p:cTn id="79" dur="580">
                                          <p:stCondLst>
                                            <p:cond delay="0"/>
                                          </p:stCondLst>
                                        </p:cTn>
                                        <p:tgtEl>
                                          <p:spTgt spid="10">
                                            <p:txEl>
                                              <p:pRg st="4" end="4"/>
                                            </p:txEl>
                                          </p:spTgt>
                                        </p:tgtEl>
                                      </p:cBhvr>
                                    </p:animEffect>
                                    <p:anim calcmode="lin" valueType="num">
                                      <p:cBhvr>
                                        <p:cTn id="80"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xEl>
                                              <p:pRg st="4" end="4"/>
                                            </p:txEl>
                                          </p:spTgt>
                                        </p:tgtEl>
                                      </p:cBhvr>
                                      <p:to x="100000" y="60000"/>
                                    </p:animScale>
                                    <p:animScale>
                                      <p:cBhvr>
                                        <p:cTn id="86" dur="166" decel="50000">
                                          <p:stCondLst>
                                            <p:cond delay="676"/>
                                          </p:stCondLst>
                                        </p:cTn>
                                        <p:tgtEl>
                                          <p:spTgt spid="10">
                                            <p:txEl>
                                              <p:pRg st="4" end="4"/>
                                            </p:txEl>
                                          </p:spTgt>
                                        </p:tgtEl>
                                      </p:cBhvr>
                                      <p:to x="100000" y="100000"/>
                                    </p:animScale>
                                    <p:animScale>
                                      <p:cBhvr>
                                        <p:cTn id="87" dur="26">
                                          <p:stCondLst>
                                            <p:cond delay="1312"/>
                                          </p:stCondLst>
                                        </p:cTn>
                                        <p:tgtEl>
                                          <p:spTgt spid="10">
                                            <p:txEl>
                                              <p:pRg st="4" end="4"/>
                                            </p:txEl>
                                          </p:spTgt>
                                        </p:tgtEl>
                                      </p:cBhvr>
                                      <p:to x="100000" y="80000"/>
                                    </p:animScale>
                                    <p:animScale>
                                      <p:cBhvr>
                                        <p:cTn id="88" dur="166" decel="50000">
                                          <p:stCondLst>
                                            <p:cond delay="1338"/>
                                          </p:stCondLst>
                                        </p:cTn>
                                        <p:tgtEl>
                                          <p:spTgt spid="10">
                                            <p:txEl>
                                              <p:pRg st="4" end="4"/>
                                            </p:txEl>
                                          </p:spTgt>
                                        </p:tgtEl>
                                      </p:cBhvr>
                                      <p:to x="100000" y="100000"/>
                                    </p:animScale>
                                    <p:animScale>
                                      <p:cBhvr>
                                        <p:cTn id="89" dur="26">
                                          <p:stCondLst>
                                            <p:cond delay="1642"/>
                                          </p:stCondLst>
                                        </p:cTn>
                                        <p:tgtEl>
                                          <p:spTgt spid="10">
                                            <p:txEl>
                                              <p:pRg st="4" end="4"/>
                                            </p:txEl>
                                          </p:spTgt>
                                        </p:tgtEl>
                                      </p:cBhvr>
                                      <p:to x="100000" y="90000"/>
                                    </p:animScale>
                                    <p:animScale>
                                      <p:cBhvr>
                                        <p:cTn id="90" dur="166" decel="50000">
                                          <p:stCondLst>
                                            <p:cond delay="1668"/>
                                          </p:stCondLst>
                                        </p:cTn>
                                        <p:tgtEl>
                                          <p:spTgt spid="10">
                                            <p:txEl>
                                              <p:pRg st="4" end="4"/>
                                            </p:txEl>
                                          </p:spTgt>
                                        </p:tgtEl>
                                      </p:cBhvr>
                                      <p:to x="100000" y="100000"/>
                                    </p:animScale>
                                    <p:animScale>
                                      <p:cBhvr>
                                        <p:cTn id="91" dur="26">
                                          <p:stCondLst>
                                            <p:cond delay="1808"/>
                                          </p:stCondLst>
                                        </p:cTn>
                                        <p:tgtEl>
                                          <p:spTgt spid="10">
                                            <p:txEl>
                                              <p:pRg st="4" end="4"/>
                                            </p:txEl>
                                          </p:spTgt>
                                        </p:tgtEl>
                                      </p:cBhvr>
                                      <p:to x="100000" y="95000"/>
                                    </p:animScale>
                                    <p:animScale>
                                      <p:cBhvr>
                                        <p:cTn id="92" dur="166" decel="50000">
                                          <p:stCondLst>
                                            <p:cond delay="1834"/>
                                          </p:stCondLst>
                                        </p:cTn>
                                        <p:tgtEl>
                                          <p:spTgt spid="10">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0">
                                            <p:txEl>
                                              <p:pRg st="5" end="5"/>
                                            </p:txEl>
                                          </p:spTgt>
                                        </p:tgtEl>
                                        <p:attrNameLst>
                                          <p:attrName>style.visibility</p:attrName>
                                        </p:attrNameLst>
                                      </p:cBhvr>
                                      <p:to>
                                        <p:strVal val="visible"/>
                                      </p:to>
                                    </p:set>
                                    <p:animEffect transition="in" filter="wipe(down)">
                                      <p:cBhvr>
                                        <p:cTn id="97" dur="580">
                                          <p:stCondLst>
                                            <p:cond delay="0"/>
                                          </p:stCondLst>
                                        </p:cTn>
                                        <p:tgtEl>
                                          <p:spTgt spid="10">
                                            <p:txEl>
                                              <p:pRg st="5" end="5"/>
                                            </p:txEl>
                                          </p:spTgt>
                                        </p:tgtEl>
                                      </p:cBhvr>
                                    </p:animEffect>
                                    <p:anim calcmode="lin" valueType="num">
                                      <p:cBhvr>
                                        <p:cTn id="98" dur="1822" tmFilter="0,0; 0.14,0.36; 0.43,0.73; 0.71,0.91; 1.0,1.0">
                                          <p:stCondLst>
                                            <p:cond delay="0"/>
                                          </p:stCondLst>
                                        </p:cTn>
                                        <p:tgtEl>
                                          <p:spTgt spid="10">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xEl>
                                              <p:pRg st="5" end="5"/>
                                            </p:txEl>
                                          </p:spTgt>
                                        </p:tgtEl>
                                      </p:cBhvr>
                                      <p:to x="100000" y="60000"/>
                                    </p:animScale>
                                    <p:animScale>
                                      <p:cBhvr>
                                        <p:cTn id="104" dur="166" decel="50000">
                                          <p:stCondLst>
                                            <p:cond delay="676"/>
                                          </p:stCondLst>
                                        </p:cTn>
                                        <p:tgtEl>
                                          <p:spTgt spid="10">
                                            <p:txEl>
                                              <p:pRg st="5" end="5"/>
                                            </p:txEl>
                                          </p:spTgt>
                                        </p:tgtEl>
                                      </p:cBhvr>
                                      <p:to x="100000" y="100000"/>
                                    </p:animScale>
                                    <p:animScale>
                                      <p:cBhvr>
                                        <p:cTn id="105" dur="26">
                                          <p:stCondLst>
                                            <p:cond delay="1312"/>
                                          </p:stCondLst>
                                        </p:cTn>
                                        <p:tgtEl>
                                          <p:spTgt spid="10">
                                            <p:txEl>
                                              <p:pRg st="5" end="5"/>
                                            </p:txEl>
                                          </p:spTgt>
                                        </p:tgtEl>
                                      </p:cBhvr>
                                      <p:to x="100000" y="80000"/>
                                    </p:animScale>
                                    <p:animScale>
                                      <p:cBhvr>
                                        <p:cTn id="106" dur="166" decel="50000">
                                          <p:stCondLst>
                                            <p:cond delay="1338"/>
                                          </p:stCondLst>
                                        </p:cTn>
                                        <p:tgtEl>
                                          <p:spTgt spid="10">
                                            <p:txEl>
                                              <p:pRg st="5" end="5"/>
                                            </p:txEl>
                                          </p:spTgt>
                                        </p:tgtEl>
                                      </p:cBhvr>
                                      <p:to x="100000" y="100000"/>
                                    </p:animScale>
                                    <p:animScale>
                                      <p:cBhvr>
                                        <p:cTn id="107" dur="26">
                                          <p:stCondLst>
                                            <p:cond delay="1642"/>
                                          </p:stCondLst>
                                        </p:cTn>
                                        <p:tgtEl>
                                          <p:spTgt spid="10">
                                            <p:txEl>
                                              <p:pRg st="5" end="5"/>
                                            </p:txEl>
                                          </p:spTgt>
                                        </p:tgtEl>
                                      </p:cBhvr>
                                      <p:to x="100000" y="90000"/>
                                    </p:animScale>
                                    <p:animScale>
                                      <p:cBhvr>
                                        <p:cTn id="108" dur="166" decel="50000">
                                          <p:stCondLst>
                                            <p:cond delay="1668"/>
                                          </p:stCondLst>
                                        </p:cTn>
                                        <p:tgtEl>
                                          <p:spTgt spid="10">
                                            <p:txEl>
                                              <p:pRg st="5" end="5"/>
                                            </p:txEl>
                                          </p:spTgt>
                                        </p:tgtEl>
                                      </p:cBhvr>
                                      <p:to x="100000" y="100000"/>
                                    </p:animScale>
                                    <p:animScale>
                                      <p:cBhvr>
                                        <p:cTn id="109" dur="26">
                                          <p:stCondLst>
                                            <p:cond delay="1808"/>
                                          </p:stCondLst>
                                        </p:cTn>
                                        <p:tgtEl>
                                          <p:spTgt spid="10">
                                            <p:txEl>
                                              <p:pRg st="5" end="5"/>
                                            </p:txEl>
                                          </p:spTgt>
                                        </p:tgtEl>
                                      </p:cBhvr>
                                      <p:to x="100000" y="95000"/>
                                    </p:animScale>
                                    <p:animScale>
                                      <p:cBhvr>
                                        <p:cTn id="110" dur="166" decel="50000">
                                          <p:stCondLst>
                                            <p:cond delay="1834"/>
                                          </p:stCondLst>
                                        </p:cTn>
                                        <p:tgtEl>
                                          <p:spTgt spid="10">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82202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Tell the world – Northpoint Kids</a:t>
            </a:r>
          </a:p>
          <a:p>
            <a:pPr algn="ctr"/>
            <a:r>
              <a:rPr lang="en-GB" sz="1000" dirty="0">
                <a:solidFill>
                  <a:srgbClr val="467886"/>
                </a:solidFill>
                <a:hlinkClick r:id="rId3">
                  <a:extLst>
                    <a:ext uri="{A12FA001-AC4F-418D-AE19-62706E023703}">
                      <ahyp:hlinkClr xmlns:ahyp="http://schemas.microsoft.com/office/drawing/2018/hyperlinkcolor" val="tx"/>
                    </a:ext>
                  </a:extLst>
                </a:hlinkClick>
              </a:rPr>
              <a:t>https://www.youtube.com/watch?v=Xwoa4-JcMC8&amp;list=RDXwoa4-JcMC8&amp;start_radio=</a:t>
            </a:r>
            <a:r>
              <a:rPr lang="en-GB" sz="1000" dirty="0">
                <a:solidFill>
                  <a:srgbClr val="C00000"/>
                </a:solidFill>
                <a:hlinkClick r:id="rId3">
                  <a:extLst>
                    <a:ext uri="{A12FA001-AC4F-418D-AE19-62706E023703}">
                      <ahyp:hlinkClr xmlns:ahyp="http://schemas.microsoft.com/office/drawing/2018/hyperlinkcolor" val="tx"/>
                    </a:ext>
                  </a:extLst>
                </a:hlinkClick>
              </a:rPr>
              <a:t>1</a:t>
            </a:r>
            <a:r>
              <a:rPr lang="en-GB" sz="1000" dirty="0">
                <a:solidFill>
                  <a:srgbClr val="C00000"/>
                </a:solidFill>
              </a:rPr>
              <a:t> </a:t>
            </a:r>
          </a:p>
        </p:txBody>
      </p:sp>
      <p:pic>
        <p:nvPicPr>
          <p:cNvPr id="12" name="Online Media 11" title="&quot;Tell The World&quot; Northpoint Kids - Lyric Video">
            <a:hlinkClick r:id="" action="ppaction://media"/>
            <a:extLst>
              <a:ext uri="{FF2B5EF4-FFF2-40B4-BE49-F238E27FC236}">
                <a16:creationId xmlns:a16="http://schemas.microsoft.com/office/drawing/2014/main" id="{91BFDD70-E94B-7CEA-78FB-AD687ABC635C}"/>
              </a:ext>
            </a:extLst>
          </p:cNvPr>
          <p:cNvPicPr>
            <a:picLocks noRot="1" noChangeAspect="1"/>
          </p:cNvPicPr>
          <p:nvPr>
            <a:videoFile r:link="rId1"/>
          </p:nvPr>
        </p:nvPicPr>
        <p:blipFill>
          <a:blip r:embed="rId4"/>
          <a:stretch>
            <a:fillRect/>
          </a:stretch>
        </p:blipFill>
        <p:spPr>
          <a:xfrm>
            <a:off x="2280178" y="1355759"/>
            <a:ext cx="7631642" cy="4308507"/>
          </a:xfrm>
          <a:prstGeom prst="rect">
            <a:avLst/>
          </a:prstGeom>
        </p:spPr>
      </p:pic>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95410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Brother, Sister, Let Me Serve You</a:t>
            </a:r>
          </a:p>
          <a:p>
            <a:pPr algn="ctr"/>
            <a:r>
              <a:rPr lang="en-GB" sz="1000" dirty="0">
                <a:solidFill>
                  <a:srgbClr val="467886"/>
                </a:solidFill>
                <a:hlinkClick r:id="rId4"/>
              </a:rPr>
              <a:t>https://www.youtube.com/watch?v=0JahFRDrSCs&amp;list=RD0JahFRDrSCs&amp;start_radio=1</a:t>
            </a:r>
            <a:r>
              <a:rPr lang="en-GB" sz="1000" dirty="0">
                <a:solidFill>
                  <a:srgbClr val="467886"/>
                </a:solidFill>
              </a:rPr>
              <a:t> </a:t>
            </a:r>
            <a:endParaRPr lang="en-GB" sz="1000" dirty="0">
              <a:solidFill>
                <a:srgbClr val="C00000"/>
              </a:solidFill>
            </a:endParaRPr>
          </a:p>
        </p:txBody>
      </p:sp>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Brother Sister let me serve you song lyrics">
            <a:hlinkClick r:id="" action="ppaction://media"/>
            <a:extLst>
              <a:ext uri="{FF2B5EF4-FFF2-40B4-BE49-F238E27FC236}">
                <a16:creationId xmlns:a16="http://schemas.microsoft.com/office/drawing/2014/main" id="{31F80ADC-B43B-2CAC-AA65-82429080C22F}"/>
              </a:ext>
            </a:extLst>
          </p:cNvPr>
          <p:cNvPicPr>
            <a:picLocks noRot="1" noChangeAspect="1"/>
          </p:cNvPicPr>
          <p:nvPr>
            <a:videoFile r:link="rId1"/>
          </p:nvPr>
        </p:nvPicPr>
        <p:blipFill>
          <a:blip r:embed="rId6"/>
          <a:stretch>
            <a:fillRect/>
          </a:stretch>
        </p:blipFill>
        <p:spPr>
          <a:xfrm>
            <a:off x="1978869" y="1277208"/>
            <a:ext cx="8170352" cy="4612640"/>
          </a:xfrm>
          <a:prstGeom prst="rect">
            <a:avLst/>
          </a:prstGeom>
        </p:spPr>
      </p:pic>
    </p:spTree>
    <p:extLst>
      <p:ext uri="{BB962C8B-B14F-4D97-AF65-F5344CB8AC3E}">
        <p14:creationId xmlns:p14="http://schemas.microsoft.com/office/powerpoint/2010/main" val="3650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ond Survivor - The Wounded Warrior Blog: A Blue ..."/>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9270" y="-69014"/>
            <a:ext cx="12334462" cy="6927014"/>
          </a:xfrm>
          <a:prstGeom prst="rect">
            <a:avLst/>
          </a:prstGeom>
        </p:spPr>
      </p:pic>
      <p:sp>
        <p:nvSpPr>
          <p:cNvPr id="3" name="TextBox 2"/>
          <p:cNvSpPr txBox="1"/>
          <p:nvPr/>
        </p:nvSpPr>
        <p:spPr>
          <a:xfrm>
            <a:off x="39759" y="7343"/>
            <a:ext cx="12052851" cy="6555641"/>
          </a:xfrm>
          <a:prstGeom prst="rect">
            <a:avLst/>
          </a:prstGeom>
          <a:noFill/>
        </p:spPr>
        <p:txBody>
          <a:bodyPr wrap="square" rtlCol="0">
            <a:spAutoFit/>
          </a:bodyPr>
          <a:lstStyle/>
          <a:p>
            <a:pPr algn="ctr"/>
            <a:r>
              <a:rPr lang="en-GB" sz="3600" dirty="0">
                <a:solidFill>
                  <a:schemeClr val="tx2">
                    <a:lumMod val="90000"/>
                    <a:lumOff val="10000"/>
                  </a:schemeClr>
                </a:solidFill>
                <a:latin typeface="XCCW Joined 1a" panose="03050602040000000000" pitchFamily="66" charset="0"/>
              </a:rPr>
              <a:t>I invite you to </a:t>
            </a:r>
          </a:p>
          <a:p>
            <a:pPr algn="ctr"/>
            <a:r>
              <a:rPr lang="en-GB" sz="8000" dirty="0">
                <a:solidFill>
                  <a:schemeClr val="tx2">
                    <a:lumMod val="90000"/>
                    <a:lumOff val="10000"/>
                  </a:schemeClr>
                </a:solidFill>
                <a:latin typeface="Baskerville Old Face" panose="02020602080505020303" pitchFamily="18" charset="0"/>
              </a:rPr>
              <a:t>Pray </a:t>
            </a:r>
            <a:r>
              <a:rPr lang="en-GB" sz="3600" dirty="0">
                <a:solidFill>
                  <a:schemeClr val="tx2">
                    <a:lumMod val="90000"/>
                    <a:lumOff val="10000"/>
                  </a:schemeClr>
                </a:solidFill>
                <a:latin typeface="XCCW Joined 1a" panose="03050602040000000000" pitchFamily="66" charset="0"/>
              </a:rPr>
              <a:t>with me.</a:t>
            </a:r>
            <a:endParaRPr lang="en-GB" sz="8000" dirty="0">
              <a:solidFill>
                <a:schemeClr val="tx2">
                  <a:lumMod val="90000"/>
                  <a:lumOff val="10000"/>
                </a:schemeClr>
              </a:solidFill>
              <a:latin typeface="Baskerville Old Face" panose="02020602080505020303" pitchFamily="18" charset="0"/>
            </a:endParaRPr>
          </a:p>
          <a:p>
            <a:pPr algn="ctr"/>
            <a:r>
              <a:rPr lang="en-GB" sz="3600" dirty="0">
                <a:solidFill>
                  <a:schemeClr val="tx2">
                    <a:lumMod val="90000"/>
                    <a:lumOff val="10000"/>
                  </a:schemeClr>
                </a:solidFill>
                <a:latin typeface="XCCW Joined 1a" panose="03050602040000000000" pitchFamily="66" charset="0"/>
              </a:rPr>
              <a:t>If you want to make it your prayer, please find your quiet place, read out loud or as a grown up to help and say </a:t>
            </a:r>
          </a:p>
          <a:p>
            <a:pPr algn="ctr"/>
            <a:r>
              <a:rPr lang="en-GB" sz="8000" dirty="0">
                <a:solidFill>
                  <a:schemeClr val="tx2">
                    <a:lumMod val="90000"/>
                    <a:lumOff val="10000"/>
                  </a:schemeClr>
                </a:solidFill>
                <a:latin typeface="Baskerville Old Face" panose="02020602080505020303" pitchFamily="18" charset="0"/>
              </a:rPr>
              <a:t>Amen </a:t>
            </a:r>
            <a:r>
              <a:rPr lang="en-GB" sz="3600" dirty="0">
                <a:solidFill>
                  <a:schemeClr val="tx2">
                    <a:lumMod val="90000"/>
                    <a:lumOff val="10000"/>
                  </a:schemeClr>
                </a:solidFill>
                <a:latin typeface="XCCW Joined 1a" panose="03050602040000000000" pitchFamily="66" charset="0"/>
              </a:rPr>
              <a:t>at the end.</a:t>
            </a:r>
            <a:endParaRPr lang="en-GB" sz="8000" dirty="0">
              <a:solidFill>
                <a:schemeClr val="tx2">
                  <a:lumMod val="90000"/>
                  <a:lumOff val="10000"/>
                </a:schemeClr>
              </a:solidFill>
              <a:latin typeface="Baskerville Old Face" panose="02020602080505020303" pitchFamily="18" charset="0"/>
            </a:endParaRPr>
          </a:p>
          <a:p>
            <a:pPr algn="ctr"/>
            <a:r>
              <a:rPr lang="en-GB" sz="3600" dirty="0">
                <a:solidFill>
                  <a:schemeClr val="tx2">
                    <a:lumMod val="90000"/>
                    <a:lumOff val="10000"/>
                  </a:schemeClr>
                </a:solidFill>
                <a:latin typeface="XCCW Joined 1a" panose="03050602040000000000" pitchFamily="66" charset="0"/>
              </a:rPr>
              <a:t>If you choose to take a moment to reflect, I invite you to think about</a:t>
            </a:r>
          </a:p>
          <a:p>
            <a:pPr algn="ctr"/>
            <a:r>
              <a:rPr lang="en-GB" sz="8000" dirty="0">
                <a:solidFill>
                  <a:schemeClr val="tx2">
                    <a:lumMod val="90000"/>
                    <a:lumOff val="10000"/>
                  </a:schemeClr>
                </a:solidFill>
                <a:latin typeface="Baskerville Old Face" panose="02020602080505020303" pitchFamily="18" charset="0"/>
              </a:rPr>
              <a:t>Your Spiritual Growth</a:t>
            </a:r>
            <a:endParaRPr lang="en-GB" sz="1600" dirty="0">
              <a:solidFill>
                <a:schemeClr val="tx2">
                  <a:lumMod val="90000"/>
                  <a:lumOff val="10000"/>
                </a:schemeClr>
              </a:solidFill>
              <a:latin typeface="Baskerville Old Face" panose="02020602080505020303" pitchFamily="18" charset="0"/>
            </a:endParaRPr>
          </a:p>
        </p:txBody>
      </p:sp>
      <p:pic>
        <p:nvPicPr>
          <p:cNvPr id="4" name="Picture 2" descr="Diocesan Board of Education - Diocese of Ely">
            <a:extLst>
              <a:ext uri="{FF2B5EF4-FFF2-40B4-BE49-F238E27FC236}">
                <a16:creationId xmlns:a16="http://schemas.microsoft.com/office/drawing/2014/main" id="{3315237B-EBBD-27CE-B93A-CCB96C2F9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1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9D0CC1-52E4-2BEA-1FAD-E885232DF731}"/>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5046E049-0582-EB61-C06C-1946F134F6C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9E5A2F0-EEA6-68E6-021B-AC9A04D0CDD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519203-C48C-4A5B-C51C-01D54AD50165}"/>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31361D2-7650-96E1-9485-080EEA70BF82}"/>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6446E65-0598-0D0E-F38A-7AFB2084F2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Prayer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Reflection</a:t>
            </a:r>
            <a:endParaRPr lang="en-GB" sz="36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8DE25BAB-E5A4-9602-946B-4DA6343DE6EF}"/>
              </a:ext>
            </a:extLst>
          </p:cNvPr>
          <p:cNvSpPr txBox="1"/>
          <p:nvPr/>
        </p:nvSpPr>
        <p:spPr>
          <a:xfrm>
            <a:off x="69573" y="2101745"/>
            <a:ext cx="12052851" cy="2677656"/>
          </a:xfrm>
          <a:prstGeom prst="rect">
            <a:avLst/>
          </a:prstGeom>
          <a:noFill/>
        </p:spPr>
        <p:txBody>
          <a:bodyPr wrap="square" rtlCol="0">
            <a:spAutoFit/>
          </a:bodyPr>
          <a:lstStyle/>
          <a:p>
            <a:pPr algn="ctr"/>
            <a:r>
              <a:rPr lang="en-GB" sz="2800" dirty="0">
                <a:solidFill>
                  <a:srgbClr val="002060"/>
                </a:solidFill>
                <a:latin typeface="XCCW Joined 1a" panose="03050602040000000000" pitchFamily="66" charset="0"/>
              </a:rPr>
              <a:t>Dear God,</a:t>
            </a:r>
          </a:p>
          <a:p>
            <a:pPr algn="ctr"/>
            <a:r>
              <a:rPr lang="en-GB" sz="2800" dirty="0">
                <a:solidFill>
                  <a:srgbClr val="002060"/>
                </a:solidFill>
                <a:latin typeface="XCCW Joined 1a" panose="03050602040000000000" pitchFamily="66" charset="0"/>
              </a:rPr>
              <a:t>Thank You for my friends, family, school and community.</a:t>
            </a:r>
          </a:p>
          <a:p>
            <a:pPr algn="ctr"/>
            <a:r>
              <a:rPr lang="en-GB" sz="2800" dirty="0">
                <a:solidFill>
                  <a:srgbClr val="002060"/>
                </a:solidFill>
                <a:latin typeface="XCCW Joined 1a" panose="03050602040000000000" pitchFamily="66" charset="0"/>
              </a:rPr>
              <a:t>Help me to say kind words and show love.</a:t>
            </a:r>
          </a:p>
          <a:p>
            <a:pPr algn="ctr"/>
            <a:r>
              <a:rPr lang="en-GB" sz="2800" dirty="0">
                <a:solidFill>
                  <a:srgbClr val="002060"/>
                </a:solidFill>
                <a:latin typeface="XCCW Joined 1a" panose="03050602040000000000" pitchFamily="66" charset="0"/>
              </a:rPr>
              <a:t>Help me to build others up, like You build me up.</a:t>
            </a:r>
          </a:p>
          <a:p>
            <a:pPr algn="ctr"/>
            <a:r>
              <a:rPr lang="en-GB" sz="2800" dirty="0">
                <a:solidFill>
                  <a:srgbClr val="002060"/>
                </a:solidFill>
                <a:latin typeface="XCCW Joined 1a" panose="03050602040000000000" pitchFamily="66" charset="0"/>
              </a:rPr>
              <a:t>Make me someone who brings joy, hope and love.</a:t>
            </a:r>
          </a:p>
          <a:p>
            <a:pPr algn="ctr"/>
            <a:r>
              <a:rPr lang="en-GB" sz="2800" dirty="0">
                <a:solidFill>
                  <a:srgbClr val="002060"/>
                </a:solidFill>
                <a:latin typeface="XCCW Joined 1a" panose="03050602040000000000" pitchFamily="66" charset="0"/>
              </a:rPr>
              <a:t>Amen.</a:t>
            </a:r>
          </a:p>
        </p:txBody>
      </p:sp>
      <p:pic>
        <p:nvPicPr>
          <p:cNvPr id="10" name="Graphic 9" descr="Clapping hands outline">
            <a:extLst>
              <a:ext uri="{FF2B5EF4-FFF2-40B4-BE49-F238E27FC236}">
                <a16:creationId xmlns:a16="http://schemas.microsoft.com/office/drawing/2014/main" id="{475333D4-EC74-CCF7-592B-C8D707EBD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5024120"/>
            <a:ext cx="1371600" cy="1371600"/>
          </a:xfrm>
          <a:prstGeom prst="rect">
            <a:avLst/>
          </a:prstGeom>
        </p:spPr>
      </p:pic>
      <p:pic>
        <p:nvPicPr>
          <p:cNvPr id="1026" name="Picture 2" descr="Mirror, image, looking, reflect, mirror-icon icon - Download on Iconfinder">
            <a:extLst>
              <a:ext uri="{FF2B5EF4-FFF2-40B4-BE49-F238E27FC236}">
                <a16:creationId xmlns:a16="http://schemas.microsoft.com/office/drawing/2014/main" id="{9568C137-DADD-FD7A-11F9-515471555BE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10576582" y="5257261"/>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3C1A7282-ED7F-0831-7E06-398773CF3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7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D6D4-104C-39A5-52C8-4FE614A05D4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B34D69-5437-19A4-32A1-66DFD25E477A}"/>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48D268E9-1F29-5D6A-C403-A1F9EDB73FE5}"/>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85B850-9EE4-A9DD-FCA5-7A764ECAA98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7E06C87-FD57-DD0E-F191-F888F27CA97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C5D072E-5E12-8205-A698-ACAC897C211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8D1C3919-709B-7832-00E3-1F9173A54932}"/>
              </a:ext>
            </a:extLst>
          </p:cNvPr>
          <p:cNvSpPr txBox="1"/>
          <p:nvPr/>
        </p:nvSpPr>
        <p:spPr>
          <a:xfrm>
            <a:off x="672691" y="399229"/>
            <a:ext cx="11862618" cy="1487843"/>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r>
              <a:rPr lang="en-GB" sz="3600" kern="1400" dirty="0">
                <a:solidFill>
                  <a:srgbClr val="2D4E6B"/>
                </a:solidFill>
                <a:latin typeface="Dreaming Outloud Pro" panose="03050502040302030504" pitchFamily="66" charset="0"/>
              </a:rPr>
              <a:t>Enrichment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Class</a:t>
            </a:r>
            <a:r>
              <a:rPr lang="en-GB" sz="3600" kern="1400" dirty="0">
                <a:solidFill>
                  <a:srgbClr val="2D4E6B"/>
                </a:solidFill>
                <a:latin typeface="Dreaming Outloud Pro" panose="03050502040302030504" pitchFamily="66" charset="0"/>
              </a:rPr>
              <a:t> </a:t>
            </a:r>
            <a:r>
              <a:rPr lang="en-GB" sz="3600" kern="1400" dirty="0">
                <a:solidFill>
                  <a:schemeClr val="tx2">
                    <a:lumMod val="90000"/>
                    <a:lumOff val="10000"/>
                  </a:schemeClr>
                </a:solidFill>
                <a:latin typeface="Dreaming Outloud Pro" panose="03050502040302030504" pitchFamily="66" charset="0"/>
              </a:rPr>
              <a:t>Reflection</a:t>
            </a:r>
            <a:endParaRPr lang="en-GB" sz="3600" kern="1400" dirty="0">
              <a:ln>
                <a:noFill/>
              </a:ln>
              <a:solidFill>
                <a:schemeClr val="tx2">
                  <a:lumMod val="90000"/>
                  <a:lumOff val="10000"/>
                </a:schemeClr>
              </a:solidFill>
              <a:effectLst/>
              <a:latin typeface="Dreaming Outloud Pro" panose="03050502040302030504" pitchFamily="66" charset="0"/>
            </a:endParaRPr>
          </a:p>
        </p:txBody>
      </p:sp>
      <p:pic>
        <p:nvPicPr>
          <p:cNvPr id="1026" name="Picture 2" descr="Mirror, image, looking, reflect, mirror-icon icon - Download on Iconfinder">
            <a:extLst>
              <a:ext uri="{FF2B5EF4-FFF2-40B4-BE49-F238E27FC236}">
                <a16:creationId xmlns:a16="http://schemas.microsoft.com/office/drawing/2014/main" id="{EAC194DE-5B71-F4B3-633B-F89B1400620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9542004" y="673754"/>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C6A23C55-D072-142D-A9F9-8F042D982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079B24B-A53E-C176-3339-7806985939A5}"/>
              </a:ext>
            </a:extLst>
          </p:cNvPr>
          <p:cNvGrpSpPr/>
          <p:nvPr/>
        </p:nvGrpSpPr>
        <p:grpSpPr>
          <a:xfrm>
            <a:off x="1984328" y="613848"/>
            <a:ext cx="1239520" cy="1092228"/>
            <a:chOff x="7020560" y="5201892"/>
            <a:chExt cx="1239520" cy="1092228"/>
          </a:xfrm>
        </p:grpSpPr>
        <p:pic>
          <p:nvPicPr>
            <p:cNvPr id="14" name="Graphic 13" descr="User outline">
              <a:extLst>
                <a:ext uri="{FF2B5EF4-FFF2-40B4-BE49-F238E27FC236}">
                  <a16:creationId xmlns:a16="http://schemas.microsoft.com/office/drawing/2014/main" id="{5DFD9C7B-E795-C86C-689A-C56D6341F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3280" y="5379720"/>
              <a:ext cx="914400" cy="914400"/>
            </a:xfrm>
            <a:prstGeom prst="rect">
              <a:avLst/>
            </a:prstGeom>
          </p:spPr>
        </p:pic>
        <p:sp>
          <p:nvSpPr>
            <p:cNvPr id="15" name="Free-form: Shape 14">
              <a:extLst>
                <a:ext uri="{FF2B5EF4-FFF2-40B4-BE49-F238E27FC236}">
                  <a16:creationId xmlns:a16="http://schemas.microsoft.com/office/drawing/2014/main" id="{D5862190-6176-DDCC-2F13-9599BFD9B626}"/>
                </a:ext>
              </a:extLst>
            </p:cNvPr>
            <p:cNvSpPr/>
            <p:nvPr/>
          </p:nvSpPr>
          <p:spPr>
            <a:xfrm>
              <a:off x="7894320" y="569973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EFE616C7-B661-472C-96C5-798B6D87CE51}"/>
                </a:ext>
              </a:extLst>
            </p:cNvPr>
            <p:cNvSpPr/>
            <p:nvPr/>
          </p:nvSpPr>
          <p:spPr>
            <a:xfrm rot="20694297">
              <a:off x="7813040" y="53746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DC7795E5-9D4D-A6B9-1A39-30789C88F7FD}"/>
                </a:ext>
              </a:extLst>
            </p:cNvPr>
            <p:cNvSpPr/>
            <p:nvPr/>
          </p:nvSpPr>
          <p:spPr>
            <a:xfrm flipH="1">
              <a:off x="7020560" y="5709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2551B6A0-B71E-D521-F143-BFEBD52ED721}"/>
                </a:ext>
              </a:extLst>
            </p:cNvPr>
            <p:cNvSpPr/>
            <p:nvPr/>
          </p:nvSpPr>
          <p:spPr>
            <a:xfrm rot="905703" flipH="1">
              <a:off x="7030720" y="54254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6DB8B35D-525C-7FC7-FC31-60674A18D68D}"/>
                </a:ext>
              </a:extLst>
            </p:cNvPr>
            <p:cNvSpPr/>
            <p:nvPr/>
          </p:nvSpPr>
          <p:spPr>
            <a:xfrm rot="2567160" flipH="1">
              <a:off x="7254240" y="5201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CA04637-D5AB-31ED-E3C9-9E0BFC102E94}"/>
                </a:ext>
              </a:extLst>
            </p:cNvPr>
            <p:cNvSpPr/>
            <p:nvPr/>
          </p:nvSpPr>
          <p:spPr>
            <a:xfrm rot="19032840">
              <a:off x="7620000" y="523237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descr="A white brick wall with colorful text&#10;&#10;AI-generated content may be incorrect.">
            <a:extLst>
              <a:ext uri="{FF2B5EF4-FFF2-40B4-BE49-F238E27FC236}">
                <a16:creationId xmlns:a16="http://schemas.microsoft.com/office/drawing/2014/main" id="{11922623-D478-E33C-B110-29075814F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552" y="2004082"/>
            <a:ext cx="10103495" cy="4413442"/>
          </a:xfrm>
          <a:prstGeom prst="rect">
            <a:avLst/>
          </a:prstGeom>
        </p:spPr>
      </p:pic>
    </p:spTree>
    <p:extLst>
      <p:ext uri="{BB962C8B-B14F-4D97-AF65-F5344CB8AC3E}">
        <p14:creationId xmlns:p14="http://schemas.microsoft.com/office/powerpoint/2010/main" val="170706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1CF7-A274-5E13-C669-786A331CF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7E2D3-2931-32E5-4702-070C76E474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15C0C6-92C6-8238-73D2-96D959066DE9}"/>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316782E9-63A8-2CA3-55CC-B69EE8BF1E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C7796C3D-AE6F-A9B7-854A-0C372322C9B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3B5BD6-DE14-D34E-3B92-9315F3B2221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3E8C60-2F9E-BE48-24A8-042F6FED0106}"/>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684F88A-865E-2287-0F29-3D51DB2F005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C0690788-50FF-5BAB-2EE7-C0644ACAEAF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Closing</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D8CEDA8A-01E3-BC0E-1484-3A66C6C63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8EF34B6-7DAB-BF68-ACE3-C5BA1DCF9895}"/>
              </a:ext>
            </a:extLst>
          </p:cNvPr>
          <p:cNvSpPr txBox="1"/>
          <p:nvPr/>
        </p:nvSpPr>
        <p:spPr>
          <a:xfrm>
            <a:off x="797291" y="1678496"/>
            <a:ext cx="6321158"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close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lay down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snuff out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62AC5634-30FB-1001-3266-95EB95697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BCFD-1ED9-780C-86F3-C4CA87DEF45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E1B3E35-0F54-8CCD-AEB2-3949C591491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750F516E-0B4F-1D6F-7689-F6A8DCA3E7DC}"/>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4C5D85-C626-9E0D-952D-C5B779D2CD15}"/>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7B2AB3F-7B0C-5C34-63BE-C18BAA841A1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2C070B-E3E0-65A9-36C2-6BE54C0C0B6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2924EE51-F171-BB00-B844-9C0364ADACE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sp>
        <p:nvSpPr>
          <p:cNvPr id="4" name="TextBox 3">
            <a:extLst>
              <a:ext uri="{FF2B5EF4-FFF2-40B4-BE49-F238E27FC236}">
                <a16:creationId xmlns:a16="http://schemas.microsoft.com/office/drawing/2014/main" id="{C113DFE5-ADBC-B032-7051-0CAD2FE3DD26}"/>
              </a:ext>
            </a:extLst>
          </p:cNvPr>
          <p:cNvSpPr txBox="1"/>
          <p:nvPr/>
        </p:nvSpPr>
        <p:spPr>
          <a:xfrm>
            <a:off x="970534" y="1702955"/>
            <a:ext cx="5818482"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May you go in peace to…</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Encourage and build each other up</a:t>
            </a:r>
          </a:p>
        </p:txBody>
      </p:sp>
      <p:grpSp>
        <p:nvGrpSpPr>
          <p:cNvPr id="29" name="Group 28">
            <a:extLst>
              <a:ext uri="{FF2B5EF4-FFF2-40B4-BE49-F238E27FC236}">
                <a16:creationId xmlns:a16="http://schemas.microsoft.com/office/drawing/2014/main" id="{ABD92141-5FDB-DF24-16FD-49346A8F00BD}"/>
              </a:ext>
            </a:extLst>
          </p:cNvPr>
          <p:cNvGrpSpPr/>
          <p:nvPr/>
        </p:nvGrpSpPr>
        <p:grpSpPr>
          <a:xfrm>
            <a:off x="6941416" y="1840194"/>
            <a:ext cx="3994101" cy="3606293"/>
            <a:chOff x="13222357" y="3764627"/>
            <a:chExt cx="4663415" cy="4374227"/>
          </a:xfrm>
        </p:grpSpPr>
        <p:sp>
          <p:nvSpPr>
            <p:cNvPr id="27" name="Oval 26">
              <a:extLst>
                <a:ext uri="{FF2B5EF4-FFF2-40B4-BE49-F238E27FC236}">
                  <a16:creationId xmlns:a16="http://schemas.microsoft.com/office/drawing/2014/main" id="{06BF969F-90AE-C92A-11ED-A86A65F3A6AD}"/>
                </a:ext>
              </a:extLst>
            </p:cNvPr>
            <p:cNvSpPr/>
            <p:nvPr/>
          </p:nvSpPr>
          <p:spPr>
            <a:xfrm>
              <a:off x="13222357" y="3764627"/>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Raised hand with solid fill">
              <a:extLst>
                <a:ext uri="{FF2B5EF4-FFF2-40B4-BE49-F238E27FC236}">
                  <a16:creationId xmlns:a16="http://schemas.microsoft.com/office/drawing/2014/main" id="{43E4AC53-BEED-7144-6C94-4C202F3415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393370">
              <a:off x="13863365" y="4409048"/>
              <a:ext cx="2349360" cy="2349360"/>
            </a:xfrm>
            <a:prstGeom prst="rect">
              <a:avLst/>
            </a:prstGeom>
          </p:spPr>
        </p:pic>
        <p:pic>
          <p:nvPicPr>
            <p:cNvPr id="22" name="Graphic 21" descr="Raised hand with solid fill">
              <a:extLst>
                <a:ext uri="{FF2B5EF4-FFF2-40B4-BE49-F238E27FC236}">
                  <a16:creationId xmlns:a16="http://schemas.microsoft.com/office/drawing/2014/main" id="{E216F116-1B67-BD6E-D678-72F34C582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70825" y="5437841"/>
              <a:ext cx="2349360" cy="2349360"/>
            </a:xfrm>
            <a:prstGeom prst="rect">
              <a:avLst/>
            </a:prstGeom>
          </p:spPr>
        </p:pic>
        <p:pic>
          <p:nvPicPr>
            <p:cNvPr id="23" name="Graphic 22" descr="Raised hand with solid fill">
              <a:extLst>
                <a:ext uri="{FF2B5EF4-FFF2-40B4-BE49-F238E27FC236}">
                  <a16:creationId xmlns:a16="http://schemas.microsoft.com/office/drawing/2014/main" id="{4E1F3D6D-4E9C-B735-EF33-3CE8A8A25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449925">
              <a:off x="14894375" y="4469784"/>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733720A1-BA2A-FB2B-5FF0-4E3F3AE6E4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FF12C4-43AA-5EF8-A6B5-A6741C56129D}"/>
              </a:ext>
            </a:extLst>
          </p:cNvPr>
          <p:cNvGrpSpPr/>
          <p:nvPr/>
        </p:nvGrpSpPr>
        <p:grpSpPr>
          <a:xfrm>
            <a:off x="1" y="1"/>
            <a:ext cx="12192000" cy="6858000"/>
            <a:chOff x="1" y="1"/>
            <a:chExt cx="12192000" cy="6858000"/>
          </a:xfrm>
        </p:grpSpPr>
        <p:sp>
          <p:nvSpPr>
            <p:cNvPr id="7" name="Rectangle 6">
              <a:extLst>
                <a:ext uri="{FF2B5EF4-FFF2-40B4-BE49-F238E27FC236}">
                  <a16:creationId xmlns:a16="http://schemas.microsoft.com/office/drawing/2014/main" id="{58DC56AF-6D91-2326-5059-9739D778C85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F5A3725-0DF8-1E43-31D9-60012D68DC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09A127C-6193-4FD4-A479-B21A7815898D}"/>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930771-721A-0907-6FB8-3CC1A54C1E2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56FEC384-7E13-68E0-FE4B-6DBAA94AA46C}"/>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Good Morning</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11" name="Picture 10" descr="A red blue yellow and white dice&#10;&#10;AI-generated content may be incorrect.">
            <a:extLst>
              <a:ext uri="{FF2B5EF4-FFF2-40B4-BE49-F238E27FC236}">
                <a16:creationId xmlns:a16="http://schemas.microsoft.com/office/drawing/2014/main" id="{781A58D6-998E-9D8B-2FD3-4F8FBD8D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94" y="1928923"/>
            <a:ext cx="8795374" cy="3166829"/>
          </a:xfrm>
          <a:prstGeom prst="rect">
            <a:avLst/>
          </a:prstGeom>
        </p:spPr>
      </p:pic>
      <p:pic>
        <p:nvPicPr>
          <p:cNvPr id="3" name="Picture 2" descr="Diocesan Board of Education - Diocese of Ely">
            <a:extLst>
              <a:ext uri="{FF2B5EF4-FFF2-40B4-BE49-F238E27FC236}">
                <a16:creationId xmlns:a16="http://schemas.microsoft.com/office/drawing/2014/main" id="{7BF0B49E-5E53-027C-455A-4B96B3AA2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9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A3843-50AB-C5C0-E836-211D495F79A4}"/>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C72947E-365A-7AFA-F831-A392646B0BB0}"/>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E56D9B0-8C02-95BC-B792-5795770A980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5770E5-620A-A88E-B37D-7F5A211FA8EE}"/>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A0FBB4E-02B9-AD87-B79E-739F4B8C034A}"/>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F023091-6CDA-BC86-C242-A1C3C2DEDF7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47D36726-5600-1DE6-67EF-48272D49D40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pic>
        <p:nvPicPr>
          <p:cNvPr id="3" name="Picture 2" descr="Diocesan Board of Education - Diocese of Ely">
            <a:extLst>
              <a:ext uri="{FF2B5EF4-FFF2-40B4-BE49-F238E27FC236}">
                <a16:creationId xmlns:a16="http://schemas.microsoft.com/office/drawing/2014/main" id="{5BF7F0ED-6408-FC6B-0639-C49797BE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64CE44-3C5A-9D87-6630-F8ED9BC73667}"/>
              </a:ext>
            </a:extLst>
          </p:cNvPr>
          <p:cNvSpPr txBox="1"/>
          <p:nvPr/>
        </p:nvSpPr>
        <p:spPr>
          <a:xfrm>
            <a:off x="457200" y="5042371"/>
            <a:ext cx="11213689" cy="1347805"/>
          </a:xfrm>
          <a:prstGeom prst="rect">
            <a:avLst/>
          </a:prstGeom>
          <a:noFill/>
        </p:spPr>
        <p:txBody>
          <a:bodyPr wrap="square">
            <a:spAutoFit/>
          </a:bodyPr>
          <a:lstStyle/>
          <a:p>
            <a:pPr algn="ctr">
              <a:lnSpc>
                <a:spcPct val="115000"/>
              </a:lnSpc>
              <a:spcAft>
                <a:spcPts val="800"/>
              </a:spcAft>
            </a:pPr>
            <a:r>
              <a:rPr lang="en-GB" sz="1800" b="1" kern="100" dirty="0">
                <a:solidFill>
                  <a:srgbClr val="002060"/>
                </a:solidFill>
                <a:effectLst/>
                <a:latin typeface="Sassoon Infant Std"/>
                <a:ea typeface="Aptos" panose="020B0004020202020204" pitchFamily="34" charset="0"/>
                <a:cs typeface="Times New Roman" panose="02020603050405020304" pitchFamily="18" charset="0"/>
              </a:rPr>
              <a:t>Jesus wants us to help each other, not just with hands, but with kind words and caring hearts. When we say things like “You can do it!” or “I’ll help you,” we make someone stronger inside. That’s what the Bible means when it says we should “encourage one another and build each other up.” Every time we are kind – with words and actions; we’re helping someone grow.</a:t>
            </a:r>
          </a:p>
        </p:txBody>
      </p:sp>
      <p:pic>
        <p:nvPicPr>
          <p:cNvPr id="2" name="Online Media 12" title="Build Each Other Up | 1 Thessalonians 5:11 (New Original Christian Song)">
            <a:hlinkClick r:id="" action="ppaction://media"/>
            <a:extLst>
              <a:ext uri="{FF2B5EF4-FFF2-40B4-BE49-F238E27FC236}">
                <a16:creationId xmlns:a16="http://schemas.microsoft.com/office/drawing/2014/main" id="{4657118F-91B4-8465-02EE-B0B6A4BE7CC5}"/>
              </a:ext>
            </a:extLst>
          </p:cNvPr>
          <p:cNvPicPr>
            <a:picLocks noRot="1" noChangeAspect="1"/>
          </p:cNvPicPr>
          <p:nvPr>
            <a:videoFile r:link="rId1"/>
          </p:nvPr>
        </p:nvPicPr>
        <p:blipFill>
          <a:blip r:embed="rId4"/>
          <a:stretch>
            <a:fillRect/>
          </a:stretch>
        </p:blipFill>
        <p:spPr>
          <a:xfrm>
            <a:off x="2786164" y="1345599"/>
            <a:ext cx="6555759" cy="3701108"/>
          </a:xfrm>
          <a:prstGeom prst="rect">
            <a:avLst/>
          </a:prstGeom>
        </p:spPr>
      </p:pic>
    </p:spTree>
    <p:extLst>
      <p:ext uri="{BB962C8B-B14F-4D97-AF65-F5344CB8AC3E}">
        <p14:creationId xmlns:p14="http://schemas.microsoft.com/office/powerpoint/2010/main" val="360054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039FA1-5EE7-3367-C80B-9E746B91F17E}"/>
              </a:ext>
            </a:extLst>
          </p:cNvPr>
          <p:cNvGrpSpPr/>
          <p:nvPr/>
        </p:nvGrpSpPr>
        <p:grpSpPr>
          <a:xfrm>
            <a:off x="1" y="1"/>
            <a:ext cx="12192000" cy="6858000"/>
            <a:chOff x="1" y="1"/>
            <a:chExt cx="12192000" cy="6858000"/>
          </a:xfrm>
        </p:grpSpPr>
        <p:sp>
          <p:nvSpPr>
            <p:cNvPr id="3" name="Rectangle 2">
              <a:extLst>
                <a:ext uri="{FF2B5EF4-FFF2-40B4-BE49-F238E27FC236}">
                  <a16:creationId xmlns:a16="http://schemas.microsoft.com/office/drawing/2014/main" id="{989187C3-8A68-0829-E61F-95CB90CC35F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EEB251-612B-5C46-7701-9CA7215304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84BB089-B572-5C94-DDF9-9FC3930BECB2}"/>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E9CBE7-3669-7DCD-070F-E2CFD546097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34EF86BD-9FB5-637A-EB68-EC8284AABAA1}"/>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Welcome Wave</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4" name="Picture 3" descr="Hand Wave Moti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830" y="1610108"/>
            <a:ext cx="4470430" cy="3446156"/>
          </a:xfrm>
          <a:prstGeom prst="rect">
            <a:avLst/>
          </a:prstGeom>
        </p:spPr>
      </p:pic>
      <p:pic>
        <p:nvPicPr>
          <p:cNvPr id="14" name="Picture 13" descr="A red blue yellow and white dice&#10;&#10;AI-generated content may be incorrect.">
            <a:extLst>
              <a:ext uri="{FF2B5EF4-FFF2-40B4-BE49-F238E27FC236}">
                <a16:creationId xmlns:a16="http://schemas.microsoft.com/office/drawing/2014/main" id="{EAC37FC3-76F7-9B77-E60C-BD390E376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502" y="5512217"/>
            <a:ext cx="2467897" cy="888582"/>
          </a:xfrm>
          <a:prstGeom prst="rect">
            <a:avLst/>
          </a:prstGeom>
        </p:spPr>
      </p:pic>
      <p:pic>
        <p:nvPicPr>
          <p:cNvPr id="15" name="Picture 14" descr="A red blue yellow and white dice&#10;&#10;AI-generated content may be incorrect.">
            <a:extLst>
              <a:ext uri="{FF2B5EF4-FFF2-40B4-BE49-F238E27FC236}">
                <a16:creationId xmlns:a16="http://schemas.microsoft.com/office/drawing/2014/main" id="{91B1AE7D-D46B-2967-1ABC-EEFD4B337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10" y="5446469"/>
            <a:ext cx="2467897" cy="888582"/>
          </a:xfrm>
          <a:prstGeom prst="rect">
            <a:avLst/>
          </a:prstGeom>
        </p:spPr>
      </p:pic>
      <p:pic>
        <p:nvPicPr>
          <p:cNvPr id="5" name="Picture 2" descr="Diocesan Board of Education - Diocese of Ely">
            <a:extLst>
              <a:ext uri="{FF2B5EF4-FFF2-40B4-BE49-F238E27FC236}">
                <a16:creationId xmlns:a16="http://schemas.microsoft.com/office/drawing/2014/main" id="{A7A0018A-8131-EF8C-A9A8-A9AF855DD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D90F-68AA-DA1D-E8B8-65C8A45A9DB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CD2161-B7F6-B7F6-148E-15016BB34F7F}"/>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6D7B3518-4B23-2247-3630-B829B57508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27304901-AF24-B7B1-61DB-72B69130030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81A8004-AFE5-6D2D-FFF5-3B03B715277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22DE010-D1CA-9E4A-BE61-29B79550598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DFF94-CAF4-7CD5-7F49-309C579FF96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0F889C02-5325-4D7A-E0FB-44C8942551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Welcome</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9B248304-D499-A4F8-40F5-A8F5C44D1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7EE4FB-5172-39E4-3EF3-29A94F5C9DDA}"/>
              </a:ext>
            </a:extLst>
          </p:cNvPr>
          <p:cNvSpPr txBox="1"/>
          <p:nvPr/>
        </p:nvSpPr>
        <p:spPr>
          <a:xfrm>
            <a:off x="797291" y="1678496"/>
            <a:ext cx="6280249"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open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place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light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A8D8774C-CDC5-D367-E4AD-C34EA073D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6100762-9BF2-5B80-3A6A-98F180559DD2}"/>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ABD82B4-2D50-5FDA-F975-135FFC9A00FE}"/>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99F390F-2FD8-1F20-9901-824A7186F573}"/>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A2F6BA-5C03-5995-A095-5B8A7EC7AE8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8DE01BB-4D81-933E-2B03-165A6AEEADF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8EA228E-DB11-5FB3-C1A3-55C0178D835A}"/>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Greeting</a:t>
            </a:r>
            <a:endParaRPr lang="en-GB" sz="3600" kern="1400" dirty="0">
              <a:ln>
                <a:noFill/>
              </a:ln>
              <a:solidFill>
                <a:srgbClr val="FFC000"/>
              </a:solidFill>
              <a:effectLst/>
              <a:latin typeface="Dreaming Outloud Pro" panose="03050502040302030504" pitchFamily="66" charset="0"/>
            </a:endParaRPr>
          </a:p>
        </p:txBody>
      </p:sp>
      <p:sp>
        <p:nvSpPr>
          <p:cNvPr id="4" name="TextBox 3"/>
          <p:cNvSpPr txBox="1"/>
          <p:nvPr/>
        </p:nvSpPr>
        <p:spPr>
          <a:xfrm>
            <a:off x="970534" y="1702955"/>
            <a:ext cx="5448554"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Therefore, encourage and build each up…</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Just as we are doing!</a:t>
            </a:r>
          </a:p>
        </p:txBody>
      </p:sp>
      <p:grpSp>
        <p:nvGrpSpPr>
          <p:cNvPr id="28" name="Group 27">
            <a:extLst>
              <a:ext uri="{FF2B5EF4-FFF2-40B4-BE49-F238E27FC236}">
                <a16:creationId xmlns:a16="http://schemas.microsoft.com/office/drawing/2014/main" id="{1F3C3D65-1E61-1E6D-A36F-13CF5BD3B0B5}"/>
              </a:ext>
            </a:extLst>
          </p:cNvPr>
          <p:cNvGrpSpPr/>
          <p:nvPr/>
        </p:nvGrpSpPr>
        <p:grpSpPr>
          <a:xfrm>
            <a:off x="6987759" y="1977435"/>
            <a:ext cx="3749015" cy="3331811"/>
            <a:chOff x="12252985" y="-1225296"/>
            <a:chExt cx="4663415" cy="4374227"/>
          </a:xfrm>
        </p:grpSpPr>
        <p:sp>
          <p:nvSpPr>
            <p:cNvPr id="26" name="Oval 25">
              <a:extLst>
                <a:ext uri="{FF2B5EF4-FFF2-40B4-BE49-F238E27FC236}">
                  <a16:creationId xmlns:a16="http://schemas.microsoft.com/office/drawing/2014/main" id="{34313E18-44D3-795E-786E-2A0D6E545622}"/>
                </a:ext>
              </a:extLst>
            </p:cNvPr>
            <p:cNvSpPr/>
            <p:nvPr/>
          </p:nvSpPr>
          <p:spPr>
            <a:xfrm>
              <a:off x="12252985" y="-1225296"/>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Raised hand outline">
              <a:extLst>
                <a:ext uri="{FF2B5EF4-FFF2-40B4-BE49-F238E27FC236}">
                  <a16:creationId xmlns:a16="http://schemas.microsoft.com/office/drawing/2014/main" id="{DB1EC37B-9314-CA82-E89E-D0E455538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89153" y="528275"/>
              <a:ext cx="2349360" cy="2349360"/>
            </a:xfrm>
            <a:prstGeom prst="rect">
              <a:avLst/>
            </a:prstGeom>
          </p:spPr>
        </p:pic>
        <p:pic>
          <p:nvPicPr>
            <p:cNvPr id="24" name="Graphic 23" descr="Raised hand outline">
              <a:extLst>
                <a:ext uri="{FF2B5EF4-FFF2-40B4-BE49-F238E27FC236}">
                  <a16:creationId xmlns:a16="http://schemas.microsoft.com/office/drawing/2014/main" id="{DA89036C-E089-09D9-E3FE-9A92BC9894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887857">
              <a:off x="12864408" y="-627195"/>
              <a:ext cx="2349360" cy="2349360"/>
            </a:xfrm>
            <a:prstGeom prst="rect">
              <a:avLst/>
            </a:prstGeom>
          </p:spPr>
        </p:pic>
        <p:pic>
          <p:nvPicPr>
            <p:cNvPr id="25" name="Graphic 24" descr="Raised hand outline">
              <a:extLst>
                <a:ext uri="{FF2B5EF4-FFF2-40B4-BE49-F238E27FC236}">
                  <a16:creationId xmlns:a16="http://schemas.microsoft.com/office/drawing/2014/main" id="{4DC6A398-487B-B21D-106D-07F711DF9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273423">
              <a:off x="14108544" y="-374151"/>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6DA9D128-3798-A92C-7FD6-D3A8B56F2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51CAD-A12E-85F7-A855-08F51CC007F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D8BD094-FFAF-281C-02FC-6529612FBCFE}"/>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2DC64CF7-E631-BAAC-B674-C455B2244C9D}"/>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372C34-B207-9F66-B11D-FECB50E04313}"/>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DC27A56-F353-E407-2C9C-B7F5A1B4A3E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818E750-CE40-EAC4-444E-16C518151738}"/>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A0600D08-10BB-798D-089D-8583CAA9AA2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A7B9CECD-CA83-02E7-E100-8E301C3E8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A52DDD-9F9A-53F2-5ADA-AB9B4FF6FD0D}"/>
              </a:ext>
            </a:extLst>
          </p:cNvPr>
          <p:cNvSpPr txBox="1"/>
          <p:nvPr/>
        </p:nvSpPr>
        <p:spPr>
          <a:xfrm>
            <a:off x="637623" y="1429608"/>
            <a:ext cx="10852843" cy="2246769"/>
          </a:xfrm>
          <a:prstGeom prst="rect">
            <a:avLst/>
          </a:prstGeom>
          <a:noFill/>
        </p:spPr>
        <p:txBody>
          <a:bodyPr wrap="square">
            <a:spAutoFit/>
          </a:bodyPr>
          <a:lstStyle/>
          <a:p>
            <a:pPr algn="ctr"/>
            <a:r>
              <a:rPr lang="en-GB" sz="2800" dirty="0">
                <a:solidFill>
                  <a:srgbClr val="002060"/>
                </a:solidFill>
                <a:effectLst/>
                <a:latin typeface="Sassoon Infant Std"/>
                <a:ea typeface="Aptos" panose="020B0004020202020204" pitchFamily="34" charset="0"/>
                <a:cs typeface="Times New Roman" panose="02020603050405020304" pitchFamily="18" charset="0"/>
              </a:rPr>
              <a:t>When Paul was writing his letters, he wanted the readers and listeners to grow in all areas of faith.</a:t>
            </a:r>
          </a:p>
          <a:p>
            <a:pPr algn="ctr"/>
            <a:endParaRPr lang="en-GB" sz="2800" dirty="0">
              <a:solidFill>
                <a:srgbClr val="002060"/>
              </a:solidFill>
              <a:latin typeface="Sassoon Infant Std"/>
              <a:ea typeface="Aptos" panose="020B0004020202020204" pitchFamily="34" charset="0"/>
              <a:cs typeface="Times New Roman" panose="02020603050405020304" pitchFamily="18" charset="0"/>
            </a:endParaRPr>
          </a:p>
          <a:p>
            <a:pPr algn="ctr"/>
            <a:r>
              <a:rPr lang="en-GB" sz="2800" dirty="0">
                <a:solidFill>
                  <a:srgbClr val="002060"/>
                </a:solidFill>
                <a:effectLst/>
                <a:latin typeface="Sassoon Infant Std"/>
                <a:ea typeface="Aptos" panose="020B0004020202020204" pitchFamily="34" charset="0"/>
                <a:cs typeface="Times New Roman" panose="02020603050405020304" pitchFamily="18" charset="0"/>
              </a:rPr>
              <a:t>One of the areas he wanted people to grow in was their spiritual side as an individual and within a community. </a:t>
            </a:r>
            <a:endParaRPr lang="en-GB" sz="2800" dirty="0"/>
          </a:p>
        </p:txBody>
      </p:sp>
      <p:pic>
        <p:nvPicPr>
          <p:cNvPr id="1026" name="Picture 2" descr="3 Powerful Principles for Spiritual Growth - Bible Connection">
            <a:extLst>
              <a:ext uri="{FF2B5EF4-FFF2-40B4-BE49-F238E27FC236}">
                <a16:creationId xmlns:a16="http://schemas.microsoft.com/office/drawing/2014/main" id="{D1D21AB6-D8B0-6299-E3A4-089518F0A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588" y="3738070"/>
            <a:ext cx="4636824" cy="2662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BAEEBA-C89B-DF33-0171-2746C52B5A7B}"/>
              </a:ext>
            </a:extLst>
          </p:cNvPr>
          <p:cNvSpPr txBox="1"/>
          <p:nvPr/>
        </p:nvSpPr>
        <p:spPr>
          <a:xfrm>
            <a:off x="3064980" y="6184785"/>
            <a:ext cx="6120580" cy="261610"/>
          </a:xfrm>
          <a:prstGeom prst="rect">
            <a:avLst/>
          </a:prstGeom>
          <a:noFill/>
        </p:spPr>
        <p:txBody>
          <a:bodyPr wrap="square">
            <a:spAutoFit/>
          </a:bodyPr>
          <a:lstStyle/>
          <a:p>
            <a:pPr algn="ctr"/>
            <a:r>
              <a:rPr lang="en-GB" sz="1050" dirty="0">
                <a:hlinkClick r:id="rId4"/>
              </a:rPr>
              <a:t>https://www.bibleconnection.com/3-powerful-principles-for-spiritual-growth/</a:t>
            </a:r>
            <a:r>
              <a:rPr lang="en-GB" sz="1050" dirty="0"/>
              <a:t> </a:t>
            </a:r>
          </a:p>
        </p:txBody>
      </p:sp>
    </p:spTree>
    <p:extLst>
      <p:ext uri="{BB962C8B-B14F-4D97-AF65-F5344CB8AC3E}">
        <p14:creationId xmlns:p14="http://schemas.microsoft.com/office/powerpoint/2010/main" val="26256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D83D-01C0-7D90-B34A-D662E960FEB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5B06C381-0156-4445-4250-1F51531C4CEB}"/>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B3EA56A2-A887-2E9D-9822-2D3E5DAA4B5C}"/>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94C72E8-121D-787D-7896-5AA1F615719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E52719C-E288-ACBD-ED8A-2009A30028A9}"/>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91190E-809D-D69B-3B73-57148297E10E}"/>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B4AC50E6-23CB-0283-14B6-4DE56EE23208}"/>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3BA82AC0-D5B1-6BE5-5A63-C35F5AA6C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AB2941-0BAA-E0E9-32F2-06D974753E8B}"/>
              </a:ext>
            </a:extLst>
          </p:cNvPr>
          <p:cNvSpPr txBox="1"/>
          <p:nvPr/>
        </p:nvSpPr>
        <p:spPr>
          <a:xfrm>
            <a:off x="637623" y="1512793"/>
            <a:ext cx="7167421" cy="4629088"/>
          </a:xfrm>
          <a:prstGeom prst="rect">
            <a:avLst/>
          </a:prstGeom>
          <a:noFill/>
        </p:spPr>
        <p:txBody>
          <a:bodyPr wrap="square">
            <a:spAutoFit/>
          </a:bodyPr>
          <a:lstStyle/>
          <a:p>
            <a:pPr>
              <a:lnSpc>
                <a:spcPct val="115000"/>
              </a:lnSpc>
              <a:spcAft>
                <a:spcPts val="800"/>
              </a:spcAft>
              <a:buNone/>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He wanted the readers and listeners to know:</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Spiritual growth is communal </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Encouraging and building each other up helps believers to grow spiritually together</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800" kern="0" dirty="0">
                <a:solidFill>
                  <a:srgbClr val="002060"/>
                </a:solidFill>
                <a:effectLst/>
                <a:latin typeface="Sassoon Infant Std"/>
                <a:ea typeface="Aptos" panose="020B0004020202020204" pitchFamily="34" charset="0"/>
                <a:cs typeface="Times New Roman" panose="02020603050405020304" pitchFamily="18" charset="0"/>
              </a:rPr>
              <a:t>We need others around us to help us to grow as this creates a support network, a sense of accountability, whilst being surrounded in love with element of looking outwards and growing stronger together</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descr="Colorful Wooden Stacking Game with Dice - 48 Blocks">
            <a:extLst>
              <a:ext uri="{FF2B5EF4-FFF2-40B4-BE49-F238E27FC236}">
                <a16:creationId xmlns:a16="http://schemas.microsoft.com/office/drawing/2014/main" id="{0412C686-3F5C-C48E-B83C-02E8E8522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391" y="1375530"/>
            <a:ext cx="2146966" cy="47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3A7E-6409-5595-1B0E-CE0C18C6DB6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76D719A4-666A-88A8-9F82-8ED9E6943BAC}"/>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1EB2D7D4-9F3A-2F1A-6194-8BFA501690B0}"/>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69F7870-99E2-2EEA-02E2-6D2E93D8AF1E}"/>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6C18D7D-B096-E403-0046-7C43387949E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3A6E97-BB45-A158-6E34-64628A24276C}"/>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7823663C-E54B-D802-EC82-D2C4B36B29C1}"/>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2A9C5FE4-8B15-6E20-F4EE-B9512D642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919491-888B-83A6-023C-6501A40C0EFE}"/>
              </a:ext>
            </a:extLst>
          </p:cNvPr>
          <p:cNvSpPr txBox="1"/>
          <p:nvPr/>
        </p:nvSpPr>
        <p:spPr>
          <a:xfrm>
            <a:off x="618030" y="1113390"/>
            <a:ext cx="6284759" cy="5258491"/>
          </a:xfrm>
          <a:prstGeom prst="rect">
            <a:avLst/>
          </a:prstGeom>
          <a:noFill/>
        </p:spPr>
        <p:txBody>
          <a:bodyPr wrap="square">
            <a:spAutoFit/>
          </a:bodyPr>
          <a:lstStyle/>
          <a:p>
            <a:pPr>
              <a:lnSpc>
                <a:spcPct val="115000"/>
              </a:lnSpc>
              <a:spcAft>
                <a:spcPts val="800"/>
              </a:spcAft>
              <a:buNone/>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He wanted the readers and listeners to know:</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Encouragement is a motivational tool</a:t>
            </a:r>
          </a:p>
          <a:p>
            <a:pPr marL="342900" lvl="0" indent="-342900">
              <a:lnSpc>
                <a:spcPct val="115000"/>
              </a:lnSpc>
              <a:buFont typeface="Symbol" panose="05050102010706020507" pitchFamily="18" charset="2"/>
              <a:buChar char=""/>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It helps others to stay faithful, hopeful and strong</a:t>
            </a:r>
          </a:p>
          <a:p>
            <a:pPr marL="342900" lvl="0" indent="-342900">
              <a:lnSpc>
                <a:spcPct val="115000"/>
              </a:lnSpc>
              <a:buFont typeface="Symbol" panose="05050102010706020507" pitchFamily="18" charset="2"/>
              <a:buChar char=""/>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It guides and offers confidence to do the right thing</a:t>
            </a:r>
          </a:p>
          <a:p>
            <a:pPr marL="342900" lvl="0" indent="-342900">
              <a:lnSpc>
                <a:spcPct val="115000"/>
              </a:lnSpc>
              <a:buFont typeface="Symbol" panose="05050102010706020507" pitchFamily="18" charset="2"/>
              <a:buChar char=""/>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Speak out with faith, and hope</a:t>
            </a:r>
          </a:p>
        </p:txBody>
      </p:sp>
      <p:pic>
        <p:nvPicPr>
          <p:cNvPr id="3074" name="Picture 2" descr="How to Stay Motivated – Stay Focused &amp; Positive">
            <a:extLst>
              <a:ext uri="{FF2B5EF4-FFF2-40B4-BE49-F238E27FC236}">
                <a16:creationId xmlns:a16="http://schemas.microsoft.com/office/drawing/2014/main" id="{5C02DD35-EB6F-DFF6-F500-4FC6CA2FB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032" y="1277208"/>
            <a:ext cx="4530811" cy="4649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277B0A-A4B8-441E-D307-C13F8AE24C5D}"/>
              </a:ext>
            </a:extLst>
          </p:cNvPr>
          <p:cNvSpPr txBox="1"/>
          <p:nvPr/>
        </p:nvSpPr>
        <p:spPr>
          <a:xfrm>
            <a:off x="7410965" y="6053340"/>
            <a:ext cx="6122772" cy="230832"/>
          </a:xfrm>
          <a:prstGeom prst="rect">
            <a:avLst/>
          </a:prstGeom>
          <a:noFill/>
        </p:spPr>
        <p:txBody>
          <a:bodyPr wrap="square">
            <a:spAutoFit/>
          </a:bodyPr>
          <a:lstStyle/>
          <a:p>
            <a:r>
              <a:rPr lang="en-GB" sz="900" dirty="0">
                <a:hlinkClick r:id="rId4"/>
              </a:rPr>
              <a:t>https://viadvocacy.com/Articles/how-to-stay-motivated-stay-focused-positive</a:t>
            </a:r>
            <a:r>
              <a:rPr lang="en-GB" sz="900" dirty="0"/>
              <a:t> </a:t>
            </a:r>
          </a:p>
        </p:txBody>
      </p:sp>
    </p:spTree>
    <p:extLst>
      <p:ext uri="{BB962C8B-B14F-4D97-AF65-F5344CB8AC3E}">
        <p14:creationId xmlns:p14="http://schemas.microsoft.com/office/powerpoint/2010/main" val="13761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F21B-A9F0-3897-459A-DDDBD5FC55A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60839AA-6D2E-E465-65B9-22CECC9FAB6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624D3E0-1955-764B-1155-81D6060B5FDA}"/>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8E02A6-8F7F-B693-5D59-05211F58A978}"/>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DF749DA-ECE0-FBA6-0535-FAE957C4335C}"/>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8D47B66-75A8-CD00-1BEB-6459CD86358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0227C2C3-E72D-B5D9-0E81-349392378764}"/>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93D314AF-B903-391C-80AC-907F14002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CBDE69-2851-8DCB-94F7-2927BFA488D6}"/>
              </a:ext>
            </a:extLst>
          </p:cNvPr>
          <p:cNvSpPr txBox="1"/>
          <p:nvPr/>
        </p:nvSpPr>
        <p:spPr>
          <a:xfrm>
            <a:off x="618030" y="1113390"/>
            <a:ext cx="6625787" cy="5266185"/>
          </a:xfrm>
          <a:prstGeom prst="rect">
            <a:avLst/>
          </a:prstGeom>
          <a:noFill/>
        </p:spPr>
        <p:txBody>
          <a:bodyPr wrap="square">
            <a:spAutoFit/>
          </a:bodyPr>
          <a:lstStyle/>
          <a:p>
            <a:pPr>
              <a:lnSpc>
                <a:spcPct val="115000"/>
              </a:lnSpc>
              <a:spcAft>
                <a:spcPts val="800"/>
              </a:spcAft>
              <a:buNone/>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He wanted the readers and listeners to know:</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Building each other up meant strengthening each other’</a:t>
            </a:r>
            <a:r>
              <a:rPr lang="en-US" sz="2800" kern="0" dirty="0">
                <a:solidFill>
                  <a:srgbClr val="002060"/>
                </a:solidFill>
                <a:effectLst/>
                <a:latin typeface="Sassoon Infant Std"/>
                <a:ea typeface="Aptos" panose="020B0004020202020204" pitchFamily="34" charset="0"/>
                <a:cs typeface="Times New Roman" panose="02020603050405020304" pitchFamily="18" charset="0"/>
              </a:rPr>
              <a:t>s</a:t>
            </a:r>
            <a:r>
              <a:rPr lang="en-US" sz="2800" kern="100" dirty="0">
                <a:solidFill>
                  <a:srgbClr val="002060"/>
                </a:solidFill>
                <a:effectLst/>
                <a:latin typeface="Sassoon Infant Std"/>
                <a:ea typeface="Aptos" panose="020B0004020202020204" pitchFamily="34" charset="0"/>
                <a:cs typeface="Times New Roman" panose="02020603050405020304" pitchFamily="18" charset="0"/>
              </a:rPr>
              <a:t> </a:t>
            </a: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faith</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Sharing scripture</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Praying for and with one another</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Speaking and acting in love</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Offering wisdom if making unwise choices</a:t>
            </a:r>
            <a:endParaRPr lang="en-GB" sz="2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234950" algn="l"/>
              </a:tabLst>
            </a:pPr>
            <a:r>
              <a:rPr lang="en-GB" sz="2800" kern="100" dirty="0">
                <a:solidFill>
                  <a:srgbClr val="002060"/>
                </a:solidFill>
                <a:effectLst/>
                <a:latin typeface="Sassoon Infant Std"/>
                <a:ea typeface="Aptos" panose="020B0004020202020204" pitchFamily="34" charset="0"/>
                <a:cs typeface="Times New Roman" panose="02020603050405020304" pitchFamily="18" charset="0"/>
              </a:rPr>
              <a:t>Helping others to grow stronger in their faith and belief</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1AC01B7-0E0F-E1E4-3EC4-FC44DA946AFB}"/>
              </a:ext>
            </a:extLst>
          </p:cNvPr>
          <p:cNvSpPr txBox="1"/>
          <p:nvPr/>
        </p:nvSpPr>
        <p:spPr>
          <a:xfrm>
            <a:off x="6395968" y="6022326"/>
            <a:ext cx="6122772" cy="230832"/>
          </a:xfrm>
          <a:prstGeom prst="rect">
            <a:avLst/>
          </a:prstGeom>
          <a:noFill/>
        </p:spPr>
        <p:txBody>
          <a:bodyPr wrap="square">
            <a:spAutoFit/>
          </a:bodyPr>
          <a:lstStyle/>
          <a:p>
            <a:pPr algn="ctr"/>
            <a:r>
              <a:rPr lang="en-GB" sz="900" dirty="0">
                <a:hlinkClick r:id="rId3"/>
              </a:rPr>
              <a:t>https://www.tmai.org/devotional/how-to-encourage-and-build-up/</a:t>
            </a:r>
            <a:r>
              <a:rPr lang="en-GB" sz="900" dirty="0"/>
              <a:t> </a:t>
            </a:r>
          </a:p>
        </p:txBody>
      </p:sp>
      <p:pic>
        <p:nvPicPr>
          <p:cNvPr id="4098" name="Picture 2" descr="How to Encourage and Build Up | The Master's Academy International">
            <a:extLst>
              <a:ext uri="{FF2B5EF4-FFF2-40B4-BE49-F238E27FC236}">
                <a16:creationId xmlns:a16="http://schemas.microsoft.com/office/drawing/2014/main" id="{EB8BEF42-DC78-A788-2C4E-99701413CE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01" r="38652"/>
          <a:stretch/>
        </p:blipFill>
        <p:spPr bwMode="auto">
          <a:xfrm>
            <a:off x="7201182" y="1214640"/>
            <a:ext cx="434531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310</TotalTime>
  <Words>882</Words>
  <Application>Microsoft Office PowerPoint</Application>
  <PresentationFormat>Widescreen</PresentationFormat>
  <Paragraphs>110</Paragraphs>
  <Slides>20</Slides>
  <Notes>1</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Aptos</vt:lpstr>
      <vt:lpstr>Aptos Display</vt:lpstr>
      <vt:lpstr>Arial</vt:lpstr>
      <vt:lpstr>Avenir Next LT Pro</vt:lpstr>
      <vt:lpstr>Baskerville Old Face</vt:lpstr>
      <vt:lpstr>Calibri</vt:lpstr>
      <vt:lpstr>Dreaming Outloud Pro</vt:lpstr>
      <vt:lpstr>Grandview</vt:lpstr>
      <vt:lpstr>Sassoon Infant Std</vt:lpstr>
      <vt:lpstr>Symbol</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Jemma Coulson</dc:creator>
  <cp:lastModifiedBy>Jemma Coulson</cp:lastModifiedBy>
  <cp:revision>2</cp:revision>
  <dcterms:created xsi:type="dcterms:W3CDTF">2025-07-18T07:58:33Z</dcterms:created>
  <dcterms:modified xsi:type="dcterms:W3CDTF">2025-12-17T10:04:49Z</dcterms:modified>
</cp:coreProperties>
</file>