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57" r:id="rId3"/>
    <p:sldId id="273" r:id="rId4"/>
    <p:sldId id="274" r:id="rId5"/>
    <p:sldId id="264" r:id="rId6"/>
    <p:sldId id="275" r:id="rId7"/>
    <p:sldId id="284" r:id="rId8"/>
    <p:sldId id="281" r:id="rId9"/>
    <p:sldId id="280" r:id="rId10"/>
    <p:sldId id="282" r:id="rId11"/>
    <p:sldId id="283" r:id="rId12"/>
    <p:sldId id="266" r:id="rId13"/>
    <p:sldId id="276" r:id="rId14"/>
    <p:sldId id="277" r:id="rId15"/>
    <p:sldId id="265" r:id="rId16"/>
    <p:sldId id="27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260115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158880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851071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720549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34415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22054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120649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97972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220358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8A0314-0B84-4B8C-9048-D5830715CBF6}" type="datetimeFigureOut">
              <a:rPr lang="en-GB" smtClean="0"/>
              <a:t>27/01/2024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86653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8A0314-0B84-4B8C-9048-D5830715CBF6}" type="datetimeFigureOut">
              <a:rPr lang="en-GB" smtClean="0"/>
              <a:t>27/01/2024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8995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8A0314-0B84-4B8C-9048-D5830715CBF6}" type="datetimeFigureOut">
              <a:rPr lang="en-GB" smtClean="0"/>
              <a:t>27/01/2024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05892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8A0314-0B84-4B8C-9048-D5830715CBF6}" type="datetimeFigureOut">
              <a:rPr lang="en-GB" smtClean="0"/>
              <a:t>27/01/2024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83133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8A0314-0B84-4B8C-9048-D5830715CBF6}" type="datetimeFigureOut">
              <a:rPr lang="en-GB" smtClean="0"/>
              <a:t>27/01/2024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2446465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8A0314-0B84-4B8C-9048-D5830715CBF6}" type="datetimeFigureOut">
              <a:rPr lang="en-GB" smtClean="0"/>
              <a:t>27/01/2024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3568814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8A0314-0B84-4B8C-9048-D5830715CBF6}" type="datetimeFigureOut">
              <a:rPr lang="en-GB" smtClean="0"/>
              <a:t>27/01/2024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D8B375-9393-4241-A8B0-7D85A36E0F47}" type="slidenum">
              <a:rPr lang="en-GB" smtClean="0"/>
              <a:t>‹#›</a:t>
            </a:fld>
            <a:endParaRPr lang="en-GB"/>
          </a:p>
        </p:txBody>
      </p:sp>
    </p:spTree>
    <p:extLst>
      <p:ext uri="{BB962C8B-B14F-4D97-AF65-F5344CB8AC3E}">
        <p14:creationId xmlns:p14="http://schemas.microsoft.com/office/powerpoint/2010/main" val="87892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8A0314-0B84-4B8C-9048-D5830715CBF6}" type="datetimeFigureOut">
              <a:rPr lang="en-GB" smtClean="0"/>
              <a:t>27/01/2024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1D8B375-9393-4241-A8B0-7D85A36E0F47}" type="slidenum">
              <a:rPr lang="en-GB" smtClean="0"/>
              <a:t>‹#›</a:t>
            </a:fld>
            <a:endParaRPr lang="en-GB"/>
          </a:p>
        </p:txBody>
      </p:sp>
    </p:spTree>
    <p:extLst>
      <p:ext uri="{BB962C8B-B14F-4D97-AF65-F5344CB8AC3E}">
        <p14:creationId xmlns:p14="http://schemas.microsoft.com/office/powerpoint/2010/main" val="23026209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video" Target="https://www.youtube.com/embed/v2ufruc-mvY?si=pXc9-MXqVMjCqWdF" TargetMode="External"/><Relationship Id="rId5" Type="http://schemas.openxmlformats.org/officeDocument/2006/relationships/hyperlink" Target="https://www.youtube.com/watch?v=v2ufruc-mvY"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6.xml"/><Relationship Id="rId1" Type="http://schemas.openxmlformats.org/officeDocument/2006/relationships/video" Target="https://www.youtube.com/embed/rG_20mxFH8c?si=IOVCf6EYMUXP3MyO" TargetMode="External"/><Relationship Id="rId5" Type="http://schemas.openxmlformats.org/officeDocument/2006/relationships/image" Target="../media/image5.png"/><Relationship Id="rId4" Type="http://schemas.openxmlformats.org/officeDocument/2006/relationships/hyperlink" Target="https://www.youtube.com/watch?v=rG_20mxFH8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MPvnZILn6EY&amp;list=RDMPvnZILn6EY&amp;start_radio=1" TargetMode="External"/><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8F4EFF-7DED-42F6-AF64-7D5B65186E91}"/>
              </a:ext>
            </a:extLst>
          </p:cNvPr>
          <p:cNvSpPr txBox="1">
            <a:spLocks/>
          </p:cNvSpPr>
          <p:nvPr/>
        </p:nvSpPr>
        <p:spPr>
          <a:xfrm>
            <a:off x="547007" y="3188943"/>
            <a:ext cx="11097985"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07000"/>
              </a:lnSpc>
              <a:spcAft>
                <a:spcPts val="800"/>
              </a:spcAft>
            </a:pPr>
            <a:r>
              <a:rPr lang="en-GB" b="1" dirty="0"/>
              <a:t>Bishops’ Lent Challenge 2024</a:t>
            </a:r>
            <a:br>
              <a:rPr lang="en-GB" dirty="0">
                <a:solidFill>
                  <a:srgbClr val="272F92"/>
                </a:solidFill>
              </a:rPr>
            </a:br>
            <a:r>
              <a:rPr lang="en-GB" sz="3600" b="1" dirty="0">
                <a:solidFill>
                  <a:srgbClr val="A71A26"/>
                </a:solidFill>
              </a:rPr>
              <a:t>This is the time</a:t>
            </a:r>
            <a:br>
              <a:rPr lang="en-GB" sz="3600" b="1" dirty="0">
                <a:solidFill>
                  <a:srgbClr val="272F92"/>
                </a:solidFill>
              </a:rPr>
            </a:br>
            <a:br>
              <a:rPr lang="en-GB" sz="3600" b="1" dirty="0">
                <a:solidFill>
                  <a:srgbClr val="272F92"/>
                </a:solidFill>
              </a:rPr>
            </a:br>
            <a:r>
              <a:rPr lang="en-GB" sz="3600" b="1" dirty="0">
                <a:solidFill>
                  <a:srgbClr val="272F92"/>
                </a:solidFill>
              </a:rPr>
              <a:t>‘</a:t>
            </a:r>
            <a:r>
              <a:rPr lang="en-US" sz="2800" i="1" dirty="0">
                <a:solidFill>
                  <a:srgbClr val="002060"/>
                </a:solidFill>
                <a:latin typeface="Sassoon Infant Std"/>
                <a:ea typeface="Calibri" panose="020F0502020204030204" pitchFamily="34" charset="0"/>
                <a:cs typeface="Times New Roman" panose="02020603050405020304" pitchFamily="18" charset="0"/>
              </a:rPr>
              <a:t>For I know the plans I have for you… plans to give you hope and a future’</a:t>
            </a:r>
            <a:br>
              <a:rPr lang="en-GB" sz="2800" i="1" dirty="0">
                <a:latin typeface="Calibri" panose="020F0502020204030204" pitchFamily="34" charset="0"/>
                <a:ea typeface="Calibri" panose="020F0502020204030204" pitchFamily="34" charset="0"/>
                <a:cs typeface="Times New Roman" panose="02020603050405020304" pitchFamily="18" charset="0"/>
              </a:rPr>
            </a:br>
            <a:r>
              <a:rPr lang="en-US" sz="2800" i="1" dirty="0">
                <a:solidFill>
                  <a:srgbClr val="002060"/>
                </a:solidFill>
                <a:latin typeface="Sassoon Infant Std"/>
                <a:ea typeface="Calibri" panose="020F0502020204030204" pitchFamily="34" charset="0"/>
                <a:cs typeface="Times New Roman" panose="02020603050405020304" pitchFamily="18" charset="0"/>
              </a:rPr>
              <a:t>Jeremiah 29:11</a:t>
            </a:r>
            <a:endParaRPr lang="en-GB" sz="2800" b="1" dirty="0">
              <a:solidFill>
                <a:srgbClr val="272F92"/>
              </a:solidFill>
            </a:endParaRPr>
          </a:p>
        </p:txBody>
      </p:sp>
      <p:sp>
        <p:nvSpPr>
          <p:cNvPr id="8" name="Subtitle 2">
            <a:extLst>
              <a:ext uri="{FF2B5EF4-FFF2-40B4-BE49-F238E27FC236}">
                <a16:creationId xmlns:a16="http://schemas.microsoft.com/office/drawing/2014/main" id="{42166F0C-3EF4-4AEE-9B36-BF2C0403009E}"/>
              </a:ext>
            </a:extLst>
          </p:cNvPr>
          <p:cNvSpPr txBox="1">
            <a:spLocks/>
          </p:cNvSpPr>
          <p:nvPr/>
        </p:nvSpPr>
        <p:spPr>
          <a:xfrm>
            <a:off x="1983733" y="5179193"/>
            <a:ext cx="7766936" cy="109689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ctr"/>
            <a:r>
              <a:rPr lang="en-GB" sz="4800" dirty="0">
                <a:solidFill>
                  <a:srgbClr val="272F92"/>
                </a:solidFill>
              </a:rPr>
              <a:t>Week Five – Restoration</a:t>
            </a:r>
          </a:p>
        </p:txBody>
      </p:sp>
      <p:pic>
        <p:nvPicPr>
          <p:cNvPr id="9" name="Picture 8" descr="A pink and black logo&#10;&#10;Description automatically generated">
            <a:extLst>
              <a:ext uri="{FF2B5EF4-FFF2-40B4-BE49-F238E27FC236}">
                <a16:creationId xmlns:a16="http://schemas.microsoft.com/office/drawing/2014/main" id="{1C757EFF-DB2F-4926-831D-42D011C9D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289" y="420450"/>
            <a:ext cx="1693552" cy="662397"/>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5E3CC4A5-86A4-478A-9841-17B7AD51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882" y="420450"/>
            <a:ext cx="1787702" cy="644909"/>
          </a:xfrm>
          <a:prstGeom prst="rect">
            <a:avLst/>
          </a:prstGeom>
        </p:spPr>
      </p:pic>
    </p:spTree>
    <p:extLst>
      <p:ext uri="{BB962C8B-B14F-4D97-AF65-F5344CB8AC3E}">
        <p14:creationId xmlns:p14="http://schemas.microsoft.com/office/powerpoint/2010/main" val="284139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3">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126854" y="126179"/>
            <a:ext cx="4088190" cy="835934"/>
          </a:xfrm>
        </p:spPr>
        <p:txBody>
          <a:bodyPr vert="horz" lIns="91440" tIns="45720" rIns="91440" bIns="45720" rtlCol="0" anchor="b">
            <a:normAutofit/>
          </a:bodyPr>
          <a:lstStyle/>
          <a:p>
            <a:pPr algn="r"/>
            <a:r>
              <a:rPr lang="en-US" sz="4800" dirty="0"/>
              <a:t>Let’s Sing!</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3" name="Online Media 2">
            <a:hlinkClick r:id="" action="ppaction://media"/>
            <a:extLst>
              <a:ext uri="{FF2B5EF4-FFF2-40B4-BE49-F238E27FC236}">
                <a16:creationId xmlns:a16="http://schemas.microsoft.com/office/drawing/2014/main" id="{4B2F04B0-4033-490A-A9B9-50559611947F}"/>
              </a:ext>
            </a:extLst>
          </p:cNvPr>
          <p:cNvPicPr>
            <a:picLocks noRot="1" noChangeAspect="1"/>
          </p:cNvPicPr>
          <p:nvPr>
            <a:videoFile r:link="rId1"/>
          </p:nvPr>
        </p:nvPicPr>
        <p:blipFill>
          <a:blip r:embed="rId4"/>
          <a:stretch>
            <a:fillRect/>
          </a:stretch>
        </p:blipFill>
        <p:spPr>
          <a:xfrm>
            <a:off x="1210348" y="1053659"/>
            <a:ext cx="9534123" cy="5362944"/>
          </a:xfrm>
          <a:prstGeom prst="rect">
            <a:avLst/>
          </a:prstGeom>
        </p:spPr>
      </p:pic>
      <p:sp>
        <p:nvSpPr>
          <p:cNvPr id="7" name="Rectangle 6">
            <a:extLst>
              <a:ext uri="{FF2B5EF4-FFF2-40B4-BE49-F238E27FC236}">
                <a16:creationId xmlns:a16="http://schemas.microsoft.com/office/drawing/2014/main" id="{881EA1FC-2DB6-4CD0-85B5-315B8484C8A4}"/>
              </a:ext>
            </a:extLst>
          </p:cNvPr>
          <p:cNvSpPr/>
          <p:nvPr/>
        </p:nvSpPr>
        <p:spPr>
          <a:xfrm>
            <a:off x="3195896" y="6452635"/>
            <a:ext cx="5402697" cy="369332"/>
          </a:xfrm>
          <a:prstGeom prst="rect">
            <a:avLst/>
          </a:prstGeom>
        </p:spPr>
        <p:txBody>
          <a:bodyPr wrap="none">
            <a:spAutoFit/>
          </a:bodyPr>
          <a:lstStyle/>
          <a:p>
            <a:r>
              <a:rPr lang="en-US" dirty="0">
                <a:hlinkClick r:id="rId5"/>
              </a:rPr>
              <a:t>https://www.youtube.com/watch?v=v2ufruc-mvY</a:t>
            </a:r>
            <a:r>
              <a:rPr lang="en-US" dirty="0"/>
              <a:t> </a:t>
            </a:r>
          </a:p>
        </p:txBody>
      </p:sp>
    </p:spTree>
    <p:extLst>
      <p:ext uri="{BB962C8B-B14F-4D97-AF65-F5344CB8AC3E}">
        <p14:creationId xmlns:p14="http://schemas.microsoft.com/office/powerpoint/2010/main" val="8452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3">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126854" y="126179"/>
            <a:ext cx="4088190" cy="835934"/>
          </a:xfrm>
        </p:spPr>
        <p:txBody>
          <a:bodyPr vert="horz" lIns="91440" tIns="45720" rIns="91440" bIns="45720" rtlCol="0" anchor="b">
            <a:normAutofit/>
          </a:bodyPr>
          <a:lstStyle/>
          <a:p>
            <a:pPr algn="r"/>
            <a:r>
              <a:rPr lang="en-US" sz="4800" dirty="0"/>
              <a:t>Let’s Sing!</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 name="Rectangle 6">
            <a:extLst>
              <a:ext uri="{FF2B5EF4-FFF2-40B4-BE49-F238E27FC236}">
                <a16:creationId xmlns:a16="http://schemas.microsoft.com/office/drawing/2014/main" id="{881EA1FC-2DB6-4CD0-85B5-315B8484C8A4}"/>
              </a:ext>
            </a:extLst>
          </p:cNvPr>
          <p:cNvSpPr/>
          <p:nvPr/>
        </p:nvSpPr>
        <p:spPr>
          <a:xfrm>
            <a:off x="3195896" y="6452635"/>
            <a:ext cx="5533502" cy="369332"/>
          </a:xfrm>
          <a:prstGeom prst="rect">
            <a:avLst/>
          </a:prstGeom>
        </p:spPr>
        <p:txBody>
          <a:bodyPr wrap="none">
            <a:spAutoFit/>
          </a:bodyPr>
          <a:lstStyle/>
          <a:p>
            <a:r>
              <a:rPr lang="en-US" dirty="0">
                <a:hlinkClick r:id="rId4"/>
              </a:rPr>
              <a:t>https://www.youtube.com/watch?v=rG_20mxFH8c</a:t>
            </a:r>
            <a:r>
              <a:rPr lang="en-US" dirty="0"/>
              <a:t> </a:t>
            </a:r>
          </a:p>
        </p:txBody>
      </p:sp>
      <p:pic>
        <p:nvPicPr>
          <p:cNvPr id="5" name="Online Media 4">
            <a:hlinkClick r:id="" action="ppaction://media"/>
            <a:extLst>
              <a:ext uri="{FF2B5EF4-FFF2-40B4-BE49-F238E27FC236}">
                <a16:creationId xmlns:a16="http://schemas.microsoft.com/office/drawing/2014/main" id="{DB17CFB0-89E6-4A2D-8677-C9965E3535E2}"/>
              </a:ext>
            </a:extLst>
          </p:cNvPr>
          <p:cNvPicPr>
            <a:picLocks noRot="1" noChangeAspect="1"/>
          </p:cNvPicPr>
          <p:nvPr>
            <a:videoFile r:link="rId1"/>
          </p:nvPr>
        </p:nvPicPr>
        <p:blipFill>
          <a:blip r:embed="rId5"/>
          <a:stretch>
            <a:fillRect/>
          </a:stretch>
        </p:blipFill>
        <p:spPr>
          <a:xfrm>
            <a:off x="879109" y="1071562"/>
            <a:ext cx="9407891" cy="5291940"/>
          </a:xfrm>
          <a:prstGeom prst="rect">
            <a:avLst/>
          </a:prstGeom>
        </p:spPr>
      </p:pic>
    </p:spTree>
    <p:extLst>
      <p:ext uri="{BB962C8B-B14F-4D97-AF65-F5344CB8AC3E}">
        <p14:creationId xmlns:p14="http://schemas.microsoft.com/office/powerpoint/2010/main" val="39882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996F-82E6-F57A-5D1F-73E9CB841C67}"/>
              </a:ext>
            </a:extLst>
          </p:cNvPr>
          <p:cNvSpPr>
            <a:spLocks noGrp="1"/>
          </p:cNvSpPr>
          <p:nvPr>
            <p:ph type="title"/>
          </p:nvPr>
        </p:nvSpPr>
        <p:spPr>
          <a:xfrm>
            <a:off x="577935" y="362711"/>
            <a:ext cx="9808939" cy="3880815"/>
          </a:xfrm>
        </p:spPr>
        <p:txBody>
          <a:bodyPr>
            <a:normAutofit fontScale="90000"/>
          </a:bodyPr>
          <a:lstStyle/>
          <a:p>
            <a:pPr lvl="0">
              <a:lnSpc>
                <a:spcPct val="107000"/>
              </a:lnSpc>
            </a:pPr>
            <a:r>
              <a:rPr lang="en-US" sz="6000" b="1" dirty="0">
                <a:latin typeface="Sassoon Infant Std"/>
                <a:ea typeface="Calibri" panose="020F0502020204030204" pitchFamily="34" charset="0"/>
                <a:cs typeface="Times New Roman" panose="02020603050405020304" pitchFamily="18" charset="0"/>
              </a:rPr>
              <a:t>Questions and Reflection</a:t>
            </a:r>
            <a:br>
              <a:rPr lang="en-US" sz="1800" b="1" dirty="0">
                <a:latin typeface="Sassoon Infant Std"/>
                <a:ea typeface="Calibri" panose="020F0502020204030204" pitchFamily="34" charset="0"/>
                <a:cs typeface="Times New Roman" panose="02020603050405020304" pitchFamily="18" charset="0"/>
              </a:rPr>
            </a:b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US" sz="3200" b="1" dirty="0">
                <a:solidFill>
                  <a:srgbClr val="92D050"/>
                </a:solidFill>
                <a:effectLst/>
                <a:latin typeface="Sassoon Infant Std"/>
                <a:ea typeface="Calibri" panose="020F0502020204030204" pitchFamily="34" charset="0"/>
                <a:cs typeface="Times New Roman" panose="02020603050405020304" pitchFamily="18" charset="0"/>
              </a:rPr>
              <a:t>What small actions can make a big impact for the future generations?</a:t>
            </a:r>
            <a:br>
              <a:rPr lang="en-US" sz="3200" b="1" dirty="0">
                <a:solidFill>
                  <a:srgbClr val="92D050"/>
                </a:solidFill>
                <a:effectLst/>
                <a:latin typeface="Sassoon Infant Std"/>
                <a:ea typeface="Calibri" panose="020F0502020204030204" pitchFamily="34" charset="0"/>
                <a:cs typeface="Times New Roman" panose="02020603050405020304" pitchFamily="18" charset="0"/>
              </a:rPr>
            </a:br>
            <a:br>
              <a:rPr lang="en-GB" sz="32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br>
            <a:r>
              <a:rPr lang="en-US" sz="3200" b="1" dirty="0">
                <a:solidFill>
                  <a:srgbClr val="92D050"/>
                </a:solidFill>
                <a:effectLst/>
                <a:latin typeface="Sassoon Infant Std"/>
                <a:ea typeface="Calibri" panose="020F0502020204030204" pitchFamily="34" charset="0"/>
                <a:cs typeface="Times New Roman" panose="02020603050405020304" pitchFamily="18" charset="0"/>
              </a:rPr>
              <a:t>"The moment we decide to fulfil something, we can do anything." What does Greta Thunberg mean by this statement?</a:t>
            </a:r>
            <a:br>
              <a:rPr lang="en-GB" sz="32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rgbClr val="002060"/>
                </a:solidFill>
                <a:effectLst/>
                <a:latin typeface="Sassoon Infant Std"/>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2800" dirty="0"/>
          </a:p>
        </p:txBody>
      </p:sp>
      <p:sp>
        <p:nvSpPr>
          <p:cNvPr id="3" name="Text Placeholder 2">
            <a:extLst>
              <a:ext uri="{FF2B5EF4-FFF2-40B4-BE49-F238E27FC236}">
                <a16:creationId xmlns:a16="http://schemas.microsoft.com/office/drawing/2014/main" id="{9E8B2353-C544-0459-6178-68364B4B3B9B}"/>
              </a:ext>
            </a:extLst>
          </p:cNvPr>
          <p:cNvSpPr>
            <a:spLocks noGrp="1"/>
          </p:cNvSpPr>
          <p:nvPr>
            <p:ph type="body" idx="1"/>
          </p:nvPr>
        </p:nvSpPr>
        <p:spPr>
          <a:xfrm>
            <a:off x="577935" y="4961347"/>
            <a:ext cx="9895615" cy="1570962"/>
          </a:xfrm>
        </p:spPr>
        <p:txBody>
          <a:bodyPr>
            <a:noAutofit/>
          </a:bodyPr>
          <a:lstStyle/>
          <a:p>
            <a:pPr algn="ctr">
              <a:spcBef>
                <a:spcPts val="0"/>
              </a:spcBef>
            </a:pPr>
            <a:endParaRPr lang="en-GB" sz="32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0"/>
              </a:spcBef>
            </a:pPr>
            <a:r>
              <a:rPr lang="en-US" sz="3200" b="1" dirty="0">
                <a:solidFill>
                  <a:srgbClr val="92D050"/>
                </a:solidFill>
                <a:effectLst/>
                <a:latin typeface="Sassoon Infant Std"/>
                <a:ea typeface="Calibri" panose="020F0502020204030204" pitchFamily="34" charset="0"/>
                <a:cs typeface="Times New Roman" panose="02020603050405020304" pitchFamily="18" charset="0"/>
              </a:rPr>
              <a:t>From the tiny acorn, a mighty oak tree grows. </a:t>
            </a:r>
            <a:endParaRPr lang="en-GB" sz="32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0"/>
              </a:spcBef>
            </a:pPr>
            <a:r>
              <a:rPr lang="en-US" sz="3200" b="1" dirty="0">
                <a:solidFill>
                  <a:srgbClr val="92D050"/>
                </a:solidFill>
                <a:effectLst/>
                <a:latin typeface="Sassoon Infant Std"/>
                <a:ea typeface="Calibri" panose="020F0502020204030204" pitchFamily="34" charset="0"/>
                <a:cs typeface="Times New Roman" panose="02020603050405020304" pitchFamily="18" charset="0"/>
              </a:rPr>
              <a:t>Be like an acorn, grow and make a mighty change.</a:t>
            </a:r>
            <a:endParaRPr lang="en-GB" sz="3200" b="1"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p>
        </p:txBody>
      </p:sp>
      <p:sp>
        <p:nvSpPr>
          <p:cNvPr id="4" name="TextBox 3">
            <a:extLst>
              <a:ext uri="{FF2B5EF4-FFF2-40B4-BE49-F238E27FC236}">
                <a16:creationId xmlns:a16="http://schemas.microsoft.com/office/drawing/2014/main" id="{BEFE83A5-3D9B-8D43-42B1-6C0AC6E568ED}"/>
              </a:ext>
            </a:extLst>
          </p:cNvPr>
          <p:cNvSpPr txBox="1"/>
          <p:nvPr/>
        </p:nvSpPr>
        <p:spPr>
          <a:xfrm>
            <a:off x="577935" y="3969188"/>
            <a:ext cx="9895615" cy="861774"/>
          </a:xfrm>
          <a:prstGeom prst="rect">
            <a:avLst/>
          </a:prstGeom>
          <a:noFill/>
        </p:spPr>
        <p:txBody>
          <a:bodyPr wrap="square" rtlCol="0">
            <a:spAutoFit/>
          </a:bodyPr>
          <a:lstStyle/>
          <a:p>
            <a:r>
              <a:rPr lang="en-US" sz="3200" dirty="0">
                <a:solidFill>
                  <a:srgbClr val="002060"/>
                </a:solidFill>
                <a:effectLst/>
                <a:latin typeface="Sassoon Infant Std"/>
                <a:ea typeface="Calibri" panose="020F0502020204030204" pitchFamily="34" charset="0"/>
                <a:cs typeface="Times New Roman" panose="02020603050405020304" pitchFamily="18" charset="0"/>
              </a:rPr>
              <a:t>Did you know … Little people can make big differences?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026" name="Picture 2" descr="https://www.rootsplants.co.uk/cdn/shop/products/oak2.jpg?v=1673277876">
            <a:extLst>
              <a:ext uri="{FF2B5EF4-FFF2-40B4-BE49-F238E27FC236}">
                <a16:creationId xmlns:a16="http://schemas.microsoft.com/office/drawing/2014/main" id="{0F1E7289-01AA-4C02-A085-7C5340C72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7425" y="3432253"/>
            <a:ext cx="2314575" cy="2314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GROWER">
            <a:extLst>
              <a:ext uri="{FF2B5EF4-FFF2-40B4-BE49-F238E27FC236}">
                <a16:creationId xmlns:a16="http://schemas.microsoft.com/office/drawing/2014/main" id="{9F5D34D5-3E0D-407F-B88C-543FC2F72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7425" y="1511622"/>
            <a:ext cx="231457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96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4" name="Group 163">
            <a:extLst>
              <a:ext uri="{FF2B5EF4-FFF2-40B4-BE49-F238E27FC236}">
                <a16:creationId xmlns:a16="http://schemas.microsoft.com/office/drawing/2014/main" id="{BFF60B97-5EB1-411D-9287-82F79E225F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65" name="Straight Connector 164">
              <a:extLst>
                <a:ext uri="{FF2B5EF4-FFF2-40B4-BE49-F238E27FC236}">
                  <a16:creationId xmlns:a16="http://schemas.microsoft.com/office/drawing/2014/main" id="{D674D93F-5BDC-4ACB-A8CA-7E98165118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08928BCD-A664-442D-ABA1-C3CFBED999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7" name="Rectangle 23">
              <a:extLst>
                <a:ext uri="{FF2B5EF4-FFF2-40B4-BE49-F238E27FC236}">
                  <a16:creationId xmlns:a16="http://schemas.microsoft.com/office/drawing/2014/main" id="{BA984793-63CC-45CB-A884-996FAAC23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8" name="Rectangle 25">
              <a:extLst>
                <a:ext uri="{FF2B5EF4-FFF2-40B4-BE49-F238E27FC236}">
                  <a16:creationId xmlns:a16="http://schemas.microsoft.com/office/drawing/2014/main" id="{2F0C28C5-1A58-4CFD-AE80-A035DCD73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9" name="Isosceles Triangle 168">
              <a:extLst>
                <a:ext uri="{FF2B5EF4-FFF2-40B4-BE49-F238E27FC236}">
                  <a16:creationId xmlns:a16="http://schemas.microsoft.com/office/drawing/2014/main" id="{95D7054E-4DD9-45B4-9774-43146D6C7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0" name="Rectangle 27">
              <a:extLst>
                <a:ext uri="{FF2B5EF4-FFF2-40B4-BE49-F238E27FC236}">
                  <a16:creationId xmlns:a16="http://schemas.microsoft.com/office/drawing/2014/main" id="{B82025D2-80F5-4523-8D68-3831F8711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1" name="Rectangle 28">
              <a:extLst>
                <a:ext uri="{FF2B5EF4-FFF2-40B4-BE49-F238E27FC236}">
                  <a16:creationId xmlns:a16="http://schemas.microsoft.com/office/drawing/2014/main" id="{BC890E5E-6997-4B43-8F03-33C4CA22B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2" name="Rectangle 29">
              <a:extLst>
                <a:ext uri="{FF2B5EF4-FFF2-40B4-BE49-F238E27FC236}">
                  <a16:creationId xmlns:a16="http://schemas.microsoft.com/office/drawing/2014/main" id="{A8F61413-378E-434E-BB32-C83A8B826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3" name="Isosceles Triangle 172">
              <a:extLst>
                <a:ext uri="{FF2B5EF4-FFF2-40B4-BE49-F238E27FC236}">
                  <a16:creationId xmlns:a16="http://schemas.microsoft.com/office/drawing/2014/main" id="{22FCA4F9-826F-46CC-97AA-E951F199A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4" name="Isosceles Triangle 173">
              <a:extLst>
                <a:ext uri="{FF2B5EF4-FFF2-40B4-BE49-F238E27FC236}">
                  <a16:creationId xmlns:a16="http://schemas.microsoft.com/office/drawing/2014/main" id="{96E65488-263B-49DE-A257-2F1775214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useBgFill="1">
        <p:nvSpPr>
          <p:cNvPr id="176" name="Rectangle 175">
            <a:extLst>
              <a:ext uri="{FF2B5EF4-FFF2-40B4-BE49-F238E27FC236}">
                <a16:creationId xmlns:a16="http://schemas.microsoft.com/office/drawing/2014/main" id="{F9CBB306-8362-4E9F-8E8F-724CB89A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40C6DC98-C24A-E5D4-513C-D25E27DE9AF1}"/>
              </a:ext>
            </a:extLst>
          </p:cNvPr>
          <p:cNvSpPr txBox="1"/>
          <p:nvPr/>
        </p:nvSpPr>
        <p:spPr>
          <a:xfrm>
            <a:off x="683263" y="1104901"/>
            <a:ext cx="5824069" cy="4936462"/>
          </a:xfrm>
          <a:prstGeom prst="rect">
            <a:avLst/>
          </a:prstGeom>
        </p:spPr>
        <p:txBody>
          <a:bodyPr vert="horz" lIns="91440" tIns="45720" rIns="91440" bIns="45720" rtlCol="0">
            <a:normAutofit lnSpcReduction="10000"/>
          </a:bodyPr>
          <a:lstStyle/>
          <a:p>
            <a:pPr algn="ctr">
              <a:spcBef>
                <a:spcPts val="1000"/>
              </a:spcBef>
              <a:buClr>
                <a:schemeClr val="accent1"/>
              </a:buClr>
              <a:buSzPct val="80000"/>
              <a:buFont typeface="Wingdings 3" charset="2"/>
              <a:buChar char=""/>
            </a:pPr>
            <a:r>
              <a:rPr lang="en-US" sz="4400" b="1" dirty="0">
                <a:solidFill>
                  <a:srgbClr val="00B050"/>
                </a:solidFill>
                <a:latin typeface="Sassoon Infant Std" panose="020B0503020103030203" pitchFamily="34" charset="0"/>
              </a:rPr>
              <a:t>This is what is happening in South India</a:t>
            </a:r>
          </a:p>
          <a:p>
            <a:pPr>
              <a:spcBef>
                <a:spcPts val="1000"/>
              </a:spcBef>
              <a:buClr>
                <a:schemeClr val="accent1"/>
              </a:buClr>
              <a:buSzPct val="80000"/>
              <a:buFont typeface="Wingdings 3" charset="2"/>
              <a:buChar char=""/>
            </a:pPr>
            <a:r>
              <a:rPr lang="en-US" sz="4400" b="1" dirty="0">
                <a:solidFill>
                  <a:schemeClr val="tx1">
                    <a:lumMod val="75000"/>
                    <a:lumOff val="25000"/>
                  </a:schemeClr>
                </a:solidFill>
                <a:latin typeface="Sassoon Infant Std" panose="020B0503020103030203" pitchFamily="34" charset="0"/>
              </a:rPr>
              <a:t>Green Audits</a:t>
            </a:r>
          </a:p>
          <a:p>
            <a:pPr>
              <a:spcBef>
                <a:spcPts val="1000"/>
              </a:spcBef>
              <a:buClr>
                <a:schemeClr val="accent1"/>
              </a:buClr>
              <a:buSzPct val="80000"/>
              <a:buFont typeface="Wingdings 3" charset="2"/>
              <a:buChar char=""/>
            </a:pPr>
            <a:r>
              <a:rPr lang="en-US" sz="4400" b="1" dirty="0">
                <a:solidFill>
                  <a:schemeClr val="tx1">
                    <a:lumMod val="75000"/>
                    <a:lumOff val="25000"/>
                  </a:schemeClr>
                </a:solidFill>
                <a:latin typeface="Sassoon Infant Std" panose="020B0503020103030203" pitchFamily="34" charset="0"/>
              </a:rPr>
              <a:t>Air quality and waste management</a:t>
            </a:r>
          </a:p>
          <a:p>
            <a:pPr>
              <a:spcBef>
                <a:spcPts val="1000"/>
              </a:spcBef>
              <a:buClr>
                <a:schemeClr val="accent1"/>
              </a:buClr>
              <a:buSzPct val="80000"/>
              <a:buFont typeface="Wingdings 3" charset="2"/>
              <a:buChar char=""/>
            </a:pPr>
            <a:r>
              <a:rPr lang="en-US" sz="4400" b="1" dirty="0">
                <a:solidFill>
                  <a:schemeClr val="tx1">
                    <a:lumMod val="75000"/>
                    <a:lumOff val="25000"/>
                  </a:schemeClr>
                </a:solidFill>
                <a:latin typeface="Sassoon Infant Std" panose="020B0503020103030203" pitchFamily="34" charset="0"/>
              </a:rPr>
              <a:t>Eco spirituality</a:t>
            </a:r>
          </a:p>
        </p:txBody>
      </p:sp>
      <p:pic>
        <p:nvPicPr>
          <p:cNvPr id="5" name="Picture 4" descr="A person and kids planting a plant&#10;&#10;Description automatically generated">
            <a:extLst>
              <a:ext uri="{FF2B5EF4-FFF2-40B4-BE49-F238E27FC236}">
                <a16:creationId xmlns:a16="http://schemas.microsoft.com/office/drawing/2014/main" id="{0E638DD5-2BCC-980C-5346-DCED44F0D23C}"/>
              </a:ext>
            </a:extLst>
          </p:cNvPr>
          <p:cNvPicPr>
            <a:picLocks noChangeAspect="1"/>
          </p:cNvPicPr>
          <p:nvPr/>
        </p:nvPicPr>
        <p:blipFill rotWithShape="1">
          <a:blip r:embed="rId2">
            <a:extLst>
              <a:ext uri="{28A0092B-C50C-407E-A947-70E740481C1C}">
                <a14:useLocalDpi xmlns:a14="http://schemas.microsoft.com/office/drawing/2010/main" val="0"/>
              </a:ext>
            </a:extLst>
          </a:blip>
          <a:srcRect t="12894" r="-2" b="38762"/>
          <a:stretch/>
        </p:blipFill>
        <p:spPr>
          <a:xfrm>
            <a:off x="5883879" y="10"/>
            <a:ext cx="6304947" cy="2686040"/>
          </a:xfrm>
          <a:custGeom>
            <a:avLst/>
            <a:gdLst/>
            <a:ahLst/>
            <a:cxnLst/>
            <a:rect l="l" t="t" r="r" b="b"/>
            <a:pathLst>
              <a:path w="6304947" h="2286000">
                <a:moveTo>
                  <a:pt x="0" y="0"/>
                </a:moveTo>
                <a:lnTo>
                  <a:pt x="6304947" y="0"/>
                </a:lnTo>
                <a:lnTo>
                  <a:pt x="6304947" y="2286000"/>
                </a:lnTo>
                <a:lnTo>
                  <a:pt x="720670" y="2286000"/>
                </a:lnTo>
                <a:close/>
              </a:path>
            </a:pathLst>
          </a:custGeom>
        </p:spPr>
      </p:pic>
      <p:sp>
        <p:nvSpPr>
          <p:cNvPr id="180" name="Isosceles Triangle 179">
            <a:extLst>
              <a:ext uri="{FF2B5EF4-FFF2-40B4-BE49-F238E27FC236}">
                <a16:creationId xmlns:a16="http://schemas.microsoft.com/office/drawing/2014/main" id="{CDFCE3EB-D8EE-4ECA-9D06-6979FD355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7" name="Picture 6" descr="A pink and black logo&#10;&#10;Description automatically generated">
            <a:extLst>
              <a:ext uri="{FF2B5EF4-FFF2-40B4-BE49-F238E27FC236}">
                <a16:creationId xmlns:a16="http://schemas.microsoft.com/office/drawing/2014/main" id="{E208A4B5-F062-C2B5-CCDB-C653DA6132C8}"/>
              </a:ext>
            </a:extLst>
          </p:cNvPr>
          <p:cNvPicPr>
            <a:picLocks noChangeAspect="1"/>
          </p:cNvPicPr>
          <p:nvPr/>
        </p:nvPicPr>
        <p:blipFill rotWithShape="1">
          <a:blip r:embed="rId3">
            <a:extLst>
              <a:ext uri="{28A0092B-C50C-407E-A947-70E740481C1C}">
                <a14:useLocalDpi xmlns:a14="http://schemas.microsoft.com/office/drawing/2010/main" val="0"/>
              </a:ext>
            </a:extLst>
          </a:blip>
          <a:srcRect r="4731" b="1"/>
          <a:stretch/>
        </p:blipFill>
        <p:spPr>
          <a:xfrm>
            <a:off x="7100118" y="2566345"/>
            <a:ext cx="4665751" cy="190999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pic>
        <p:nvPicPr>
          <p:cNvPr id="4" name="Picture 3" descr="A group of students holding trees&#10;&#10;Description automatically generated">
            <a:extLst>
              <a:ext uri="{FF2B5EF4-FFF2-40B4-BE49-F238E27FC236}">
                <a16:creationId xmlns:a16="http://schemas.microsoft.com/office/drawing/2014/main" id="{27451197-7C19-D27F-E5C4-0E49DF96A250}"/>
              </a:ext>
            </a:extLst>
          </p:cNvPr>
          <p:cNvPicPr>
            <a:picLocks noChangeAspect="1"/>
          </p:cNvPicPr>
          <p:nvPr/>
        </p:nvPicPr>
        <p:blipFill rotWithShape="1">
          <a:blip r:embed="rId4">
            <a:extLst>
              <a:ext uri="{28A0092B-C50C-407E-A947-70E740481C1C}">
                <a14:useLocalDpi xmlns:a14="http://schemas.microsoft.com/office/drawing/2010/main" val="0"/>
              </a:ext>
            </a:extLst>
          </a:blip>
          <a:srcRect t="21156" r="-1" b="27079"/>
          <a:stretch/>
        </p:blipFill>
        <p:spPr>
          <a:xfrm>
            <a:off x="5551112" y="4352925"/>
            <a:ext cx="6640888" cy="2505075"/>
          </a:xfrm>
          <a:custGeom>
            <a:avLst/>
            <a:gdLst/>
            <a:ahLst/>
            <a:cxnLst/>
            <a:rect l="l" t="t" r="r" b="b"/>
            <a:pathLst>
              <a:path w="6640888" h="2286000">
                <a:moveTo>
                  <a:pt x="1679482" y="0"/>
                </a:moveTo>
                <a:lnTo>
                  <a:pt x="6640888" y="0"/>
                </a:lnTo>
                <a:lnTo>
                  <a:pt x="6640888" y="2286000"/>
                </a:lnTo>
                <a:lnTo>
                  <a:pt x="0" y="2286000"/>
                </a:lnTo>
                <a:close/>
              </a:path>
            </a:pathLst>
          </a:custGeom>
        </p:spPr>
      </p:pic>
      <p:sp>
        <p:nvSpPr>
          <p:cNvPr id="182" name="Freeform: Shape 181">
            <a:extLst>
              <a:ext uri="{FF2B5EF4-FFF2-40B4-BE49-F238E27FC236}">
                <a16:creationId xmlns:a16="http://schemas.microsoft.com/office/drawing/2014/main" id="{F80DA0B5-A290-4512-A78A-252BC4829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7537" y="0"/>
            <a:ext cx="1886594" cy="6858000"/>
          </a:xfrm>
          <a:custGeom>
            <a:avLst/>
            <a:gdLst>
              <a:gd name="connsiteX0" fmla="*/ 332766 w 1886594"/>
              <a:gd name="connsiteY0" fmla="*/ 0 h 6858000"/>
              <a:gd name="connsiteX1" fmla="*/ 473666 w 1886594"/>
              <a:gd name="connsiteY1" fmla="*/ 0 h 6858000"/>
              <a:gd name="connsiteX2" fmla="*/ 1886594 w 1886594"/>
              <a:gd name="connsiteY2" fmla="*/ 4481876 h 6858000"/>
              <a:gd name="connsiteX3" fmla="*/ 140900 w 1886594"/>
              <a:gd name="connsiteY3" fmla="*/ 6858000 h 6858000"/>
              <a:gd name="connsiteX4" fmla="*/ 0 w 1886594"/>
              <a:gd name="connsiteY4" fmla="*/ 6858000 h 6858000"/>
              <a:gd name="connsiteX5" fmla="*/ 1745694 w 1886594"/>
              <a:gd name="connsiteY5" fmla="*/ 44818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94" h="6858000">
                <a:moveTo>
                  <a:pt x="332766" y="0"/>
                </a:moveTo>
                <a:lnTo>
                  <a:pt x="473666" y="0"/>
                </a:lnTo>
                <a:lnTo>
                  <a:pt x="1886594" y="4481876"/>
                </a:lnTo>
                <a:lnTo>
                  <a:pt x="140900" y="6858000"/>
                </a:lnTo>
                <a:lnTo>
                  <a:pt x="0" y="6858000"/>
                </a:lnTo>
                <a:lnTo>
                  <a:pt x="1745694" y="44818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4" name="Rectangle 29">
            <a:extLst>
              <a:ext uri="{FF2B5EF4-FFF2-40B4-BE49-F238E27FC236}">
                <a16:creationId xmlns:a16="http://schemas.microsoft.com/office/drawing/2014/main" id="{2C020F0B-C1D1-4E35-8674-2F6D2EB48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6" name="Isosceles Triangle 185">
            <a:extLst>
              <a:ext uri="{FF2B5EF4-FFF2-40B4-BE49-F238E27FC236}">
                <a16:creationId xmlns:a16="http://schemas.microsoft.com/office/drawing/2014/main" id="{45A9F879-5728-4241-84BE-EBFBB9D6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188" name="Straight Connector 187">
            <a:extLst>
              <a:ext uri="{FF2B5EF4-FFF2-40B4-BE49-F238E27FC236}">
                <a16:creationId xmlns:a16="http://schemas.microsoft.com/office/drawing/2014/main" id="{72424A02-0F86-4C43-9C35-0E22665155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375B55B4-9E05-4924-946C-92CE670DF6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2" name="Rectangle 23">
            <a:extLst>
              <a:ext uri="{FF2B5EF4-FFF2-40B4-BE49-F238E27FC236}">
                <a16:creationId xmlns:a16="http://schemas.microsoft.com/office/drawing/2014/main" id="{0F30D126-B32B-40C9-84A3-C2FAD3B51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560999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holding an umbrella in front of a flooded school&#10;&#10;Description automatically generated">
            <a:extLst>
              <a:ext uri="{FF2B5EF4-FFF2-40B4-BE49-F238E27FC236}">
                <a16:creationId xmlns:a16="http://schemas.microsoft.com/office/drawing/2014/main" id="{350EF673-E657-8C0B-48E9-B4C162EC9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966" y="5151751"/>
            <a:ext cx="2391520" cy="1589441"/>
          </a:xfrm>
          <a:prstGeom prst="rect">
            <a:avLst/>
          </a:prstGeom>
        </p:spPr>
      </p:pic>
      <p:pic>
        <p:nvPicPr>
          <p:cNvPr id="6" name="Picture 5" descr="A pair of boys holding vegetables&#10;&#10;Description automatically generated">
            <a:extLst>
              <a:ext uri="{FF2B5EF4-FFF2-40B4-BE49-F238E27FC236}">
                <a16:creationId xmlns:a16="http://schemas.microsoft.com/office/drawing/2014/main" id="{0D2D67BF-65E9-B862-7299-D5BB4B8FF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6462" cy="2619375"/>
          </a:xfrm>
          <a:prstGeom prst="rect">
            <a:avLst/>
          </a:prstGeom>
        </p:spPr>
      </p:pic>
      <p:pic>
        <p:nvPicPr>
          <p:cNvPr id="12" name="Picture 11" descr="A child sitting in the dirt next to a plant&#10;&#10;Description automatically generated">
            <a:extLst>
              <a:ext uri="{FF2B5EF4-FFF2-40B4-BE49-F238E27FC236}">
                <a16:creationId xmlns:a16="http://schemas.microsoft.com/office/drawing/2014/main" id="{E0B32ECF-B479-3461-115B-BD11F46F0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238" y="85725"/>
            <a:ext cx="2005810" cy="2533650"/>
          </a:xfrm>
          <a:prstGeom prst="rect">
            <a:avLst/>
          </a:prstGeom>
        </p:spPr>
      </p:pic>
      <p:pic>
        <p:nvPicPr>
          <p:cNvPr id="4" name="Picture 3" descr="A couple of boys in uniform standing in front of trash&#10;&#10;Description automatically generated">
            <a:extLst>
              <a:ext uri="{FF2B5EF4-FFF2-40B4-BE49-F238E27FC236}">
                <a16:creationId xmlns:a16="http://schemas.microsoft.com/office/drawing/2014/main" id="{87ECD243-9795-AD70-06B8-1CC7DB4842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790" y="0"/>
            <a:ext cx="4049396" cy="2694523"/>
          </a:xfrm>
          <a:prstGeom prst="rect">
            <a:avLst/>
          </a:prstGeom>
        </p:spPr>
      </p:pic>
      <p:pic>
        <p:nvPicPr>
          <p:cNvPr id="10" name="Picture 9" descr="A child holding vegetables and a beet&#10;&#10;Description automatically generated">
            <a:extLst>
              <a:ext uri="{FF2B5EF4-FFF2-40B4-BE49-F238E27FC236}">
                <a16:creationId xmlns:a16="http://schemas.microsoft.com/office/drawing/2014/main" id="{C5101D47-7959-052C-6F39-23057DE9FE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2532" y="3853596"/>
            <a:ext cx="4423152" cy="2943225"/>
          </a:xfrm>
          <a:prstGeom prst="rect">
            <a:avLst/>
          </a:prstGeom>
        </p:spPr>
      </p:pic>
      <p:pic>
        <p:nvPicPr>
          <p:cNvPr id="8" name="Picture 7" descr="A child in school uniform holding a plant&#10;&#10;Description automatically generated">
            <a:extLst>
              <a:ext uri="{FF2B5EF4-FFF2-40B4-BE49-F238E27FC236}">
                <a16:creationId xmlns:a16="http://schemas.microsoft.com/office/drawing/2014/main" id="{F62DF1DB-D332-7C04-FAFA-C2A940D2D5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238625"/>
            <a:ext cx="3760921" cy="2502567"/>
          </a:xfrm>
          <a:prstGeom prst="rect">
            <a:avLst/>
          </a:prstGeom>
        </p:spPr>
      </p:pic>
      <p:sp>
        <p:nvSpPr>
          <p:cNvPr id="2" name="Oval 1">
            <a:extLst>
              <a:ext uri="{FF2B5EF4-FFF2-40B4-BE49-F238E27FC236}">
                <a16:creationId xmlns:a16="http://schemas.microsoft.com/office/drawing/2014/main" id="{7499A353-6160-E293-096C-4C20ACE16405}"/>
              </a:ext>
            </a:extLst>
          </p:cNvPr>
          <p:cNvSpPr/>
          <p:nvPr/>
        </p:nvSpPr>
        <p:spPr>
          <a:xfrm>
            <a:off x="1968231" y="1649852"/>
            <a:ext cx="6647343" cy="36753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ctr">
              <a:buFont typeface="Wingdings" panose="05000000000000000000" pitchFamily="2" charset="2"/>
              <a:buChar char="q"/>
            </a:pPr>
            <a:r>
              <a:rPr lang="en-GB" sz="4400" dirty="0">
                <a:latin typeface="Sassoon Infant Std" panose="020B0503020103030203" pitchFamily="34" charset="0"/>
              </a:rPr>
              <a:t>Champions of the environment</a:t>
            </a:r>
          </a:p>
          <a:p>
            <a:pPr marL="571500" indent="-571500" algn="ctr">
              <a:buFont typeface="Wingdings" panose="05000000000000000000" pitchFamily="2" charset="2"/>
              <a:buChar char="q"/>
            </a:pPr>
            <a:r>
              <a:rPr lang="en-GB" sz="4400" dirty="0">
                <a:latin typeface="Sassoon Infant Std" panose="020B0503020103030203" pitchFamily="34" charset="0"/>
              </a:rPr>
              <a:t>Trained in eco spirituality</a:t>
            </a:r>
          </a:p>
        </p:txBody>
      </p:sp>
    </p:spTree>
    <p:extLst>
      <p:ext uri="{BB962C8B-B14F-4D97-AF65-F5344CB8AC3E}">
        <p14:creationId xmlns:p14="http://schemas.microsoft.com/office/powerpoint/2010/main" val="3335090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light, silhouette, night sky&#10;&#10;Description automatically generated">
            <a:extLst>
              <a:ext uri="{FF2B5EF4-FFF2-40B4-BE49-F238E27FC236}">
                <a16:creationId xmlns:a16="http://schemas.microsoft.com/office/drawing/2014/main" id="{3C14DACD-E91C-480C-7427-1F65DC93EDA2}"/>
              </a:ext>
            </a:extLst>
          </p:cNvPr>
          <p:cNvPicPr>
            <a:picLocks noChangeAspect="1"/>
          </p:cNvPicPr>
          <p:nvPr/>
        </p:nvPicPr>
        <p:blipFill rotWithShape="1">
          <a:blip r:embed="rId2">
            <a:extLst>
              <a:ext uri="{28A0092B-C50C-407E-A947-70E740481C1C}">
                <a14:useLocalDpi xmlns:a14="http://schemas.microsoft.com/office/drawing/2010/main" val="0"/>
              </a:ext>
            </a:extLst>
          </a:blip>
          <a:srcRect l="17963" t="17500" r="23333" b="31528"/>
          <a:stretch/>
        </p:blipFill>
        <p:spPr>
          <a:xfrm>
            <a:off x="956850" y="1168399"/>
            <a:ext cx="3457575" cy="4610101"/>
          </a:xfrm>
          <a:prstGeom prst="rect">
            <a:avLst/>
          </a:prstGeom>
        </p:spPr>
      </p:pic>
      <p:sp>
        <p:nvSpPr>
          <p:cNvPr id="3" name="TextBox 2">
            <a:extLst>
              <a:ext uri="{FF2B5EF4-FFF2-40B4-BE49-F238E27FC236}">
                <a16:creationId xmlns:a16="http://schemas.microsoft.com/office/drawing/2014/main" id="{DD4BAF0A-DCF2-0559-16BE-F86072EC2F46}"/>
              </a:ext>
            </a:extLst>
          </p:cNvPr>
          <p:cNvSpPr txBox="1"/>
          <p:nvPr/>
        </p:nvSpPr>
        <p:spPr>
          <a:xfrm>
            <a:off x="4637121" y="465073"/>
            <a:ext cx="5233346" cy="6016752"/>
          </a:xfrm>
          <a:prstGeom prst="rect">
            <a:avLst/>
          </a:prstGeom>
        </p:spPr>
        <p:txBody>
          <a:bodyPr vert="horz" lIns="91440" tIns="45720" rIns="91440" bIns="45720" rtlCol="0" anchor="t">
            <a:normAutofit/>
          </a:bodyPr>
          <a:lstStyle/>
          <a:p>
            <a:pPr>
              <a:lnSpc>
                <a:spcPct val="107000"/>
              </a:lnSpc>
              <a:spcAft>
                <a:spcPts val="800"/>
              </a:spcAft>
            </a:pPr>
            <a:r>
              <a:rPr lang="en-US" sz="4000" b="1" dirty="0">
                <a:solidFill>
                  <a:srgbClr val="92D050"/>
                </a:solidFill>
                <a:effectLst/>
                <a:latin typeface="Sassoon Infant Std"/>
                <a:ea typeface="Calibri" panose="020F0502020204030204" pitchFamily="34" charset="0"/>
                <a:cs typeface="Times New Roman" panose="02020603050405020304" pitchFamily="18" charset="0"/>
              </a:rPr>
              <a:t>Prayer    </a:t>
            </a:r>
            <a:r>
              <a:rPr lang="en-US" sz="1800" dirty="0">
                <a:solidFill>
                  <a:srgbClr val="002060"/>
                </a:solidFill>
                <a:effectLst/>
                <a:latin typeface="Sassoon Infant Std"/>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Father of everlasting compassion,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You see your children growing up in an uncertain and confusing world: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Show them the path of life enable them to triumph over failure and frustration,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To hold fast their faith in you and to keep alive their joy in your Creation;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through Jesus Christ our Lord,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rgbClr val="92D050"/>
                </a:solidFill>
                <a:effectLst/>
                <a:latin typeface="Sassoon Infant Std"/>
                <a:ea typeface="Calibri" panose="020F0502020204030204" pitchFamily="34" charset="0"/>
                <a:cs typeface="Times New Roman" panose="02020603050405020304" pitchFamily="18" charset="0"/>
              </a:rPr>
              <a:t>Amen</a:t>
            </a:r>
          </a:p>
          <a:p>
            <a:pPr algn="ctr">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2060"/>
                </a:solidFill>
                <a:effectLst/>
                <a:latin typeface="Sassoon Infant Std"/>
                <a:ea typeface="Calibri" panose="020F0502020204030204" pitchFamily="34" charset="0"/>
                <a:cs typeface="Times New Roman" panose="02020603050405020304" pitchFamily="18" charset="0"/>
              </a:rPr>
              <a:t>(USPG Prayer - For a time such as this)</a:t>
            </a:r>
            <a:endParaRPr lang="en-US" sz="2800" b="1" dirty="0">
              <a:solidFill>
                <a:schemeClr val="bg1"/>
              </a:solidFill>
              <a:effectLst/>
            </a:endParaRPr>
          </a:p>
        </p:txBody>
      </p:sp>
    </p:spTree>
    <p:extLst>
      <p:ext uri="{BB962C8B-B14F-4D97-AF65-F5344CB8AC3E}">
        <p14:creationId xmlns:p14="http://schemas.microsoft.com/office/powerpoint/2010/main" val="3796222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EC98-3874-CD6A-2133-99DC2CD3F3B6}"/>
              </a:ext>
            </a:extLst>
          </p:cNvPr>
          <p:cNvSpPr>
            <a:spLocks noGrp="1"/>
          </p:cNvSpPr>
          <p:nvPr>
            <p:ph type="title"/>
          </p:nvPr>
        </p:nvSpPr>
        <p:spPr>
          <a:xfrm>
            <a:off x="612558" y="121328"/>
            <a:ext cx="8596668" cy="1320800"/>
          </a:xfrm>
        </p:spPr>
        <p:txBody>
          <a:bodyPr>
            <a:normAutofit fontScale="90000"/>
          </a:bodyPr>
          <a:lstStyle/>
          <a:p>
            <a:r>
              <a:rPr lang="en-GB" b="1" dirty="0"/>
              <a:t>Go and Do!</a:t>
            </a:r>
            <a:br>
              <a:rPr lang="en-GB" b="1" dirty="0"/>
            </a:br>
            <a:br>
              <a:rPr lang="en-GB" b="1" dirty="0"/>
            </a:br>
            <a:endParaRPr lang="en-GB" b="1" dirty="0"/>
          </a:p>
        </p:txBody>
      </p:sp>
      <p:sp>
        <p:nvSpPr>
          <p:cNvPr id="3" name="TextBox 2">
            <a:extLst>
              <a:ext uri="{FF2B5EF4-FFF2-40B4-BE49-F238E27FC236}">
                <a16:creationId xmlns:a16="http://schemas.microsoft.com/office/drawing/2014/main" id="{571A62AE-A88D-BE34-328F-81F81246E85A}"/>
              </a:ext>
            </a:extLst>
          </p:cNvPr>
          <p:cNvSpPr txBox="1"/>
          <p:nvPr/>
        </p:nvSpPr>
        <p:spPr>
          <a:xfrm>
            <a:off x="541537" y="639193"/>
            <a:ext cx="10377997" cy="5878532"/>
          </a:xfrm>
          <a:prstGeom prst="rect">
            <a:avLst/>
          </a:prstGeom>
          <a:noFill/>
        </p:spPr>
        <p:txBody>
          <a:bodyPr wrap="square" rtlCol="0">
            <a:spAutoFit/>
          </a:bodyPr>
          <a:lstStyle/>
          <a:p>
            <a:r>
              <a:rPr lang="en-US" sz="3200" dirty="0">
                <a:solidFill>
                  <a:srgbClr val="002060"/>
                </a:solidFill>
                <a:latin typeface="Sassoon Infant Std"/>
                <a:ea typeface="Calibri" panose="020F0502020204030204" pitchFamily="34" charset="0"/>
                <a:cs typeface="Times New Roman" panose="02020603050405020304" pitchFamily="18" charset="0"/>
              </a:rPr>
              <a:t>I</a:t>
            </a:r>
            <a:r>
              <a:rPr lang="en-US" sz="3200" dirty="0">
                <a:solidFill>
                  <a:srgbClr val="002060"/>
                </a:solidFill>
                <a:effectLst/>
                <a:latin typeface="Sassoon Infant Std"/>
                <a:ea typeface="Calibri" panose="020F0502020204030204" pitchFamily="34" charset="0"/>
                <a:cs typeface="Times New Roman" panose="02020603050405020304" pitchFamily="18" charset="0"/>
              </a:rPr>
              <a:t>f you were to become agents of change, what changes would you want to see and make – </a:t>
            </a:r>
          </a:p>
          <a:p>
            <a:pPr marL="285750" indent="-285750">
              <a:buFont typeface="Wingdings" panose="05000000000000000000" pitchFamily="2" charset="2"/>
              <a:buChar char="q"/>
            </a:pPr>
            <a:r>
              <a:rPr lang="en-US" sz="2400" dirty="0">
                <a:solidFill>
                  <a:srgbClr val="002060"/>
                </a:solidFill>
                <a:effectLst/>
                <a:latin typeface="Sassoon Infant Std"/>
                <a:ea typeface="Calibri" panose="020F0502020204030204" pitchFamily="34" charset="0"/>
                <a:cs typeface="Times New Roman" panose="02020603050405020304" pitchFamily="18" charset="0"/>
              </a:rPr>
              <a:t>in our school </a:t>
            </a:r>
          </a:p>
          <a:p>
            <a:pPr marL="285750" indent="-285750">
              <a:buFont typeface="Wingdings" panose="05000000000000000000" pitchFamily="2" charset="2"/>
              <a:buChar char="q"/>
            </a:pPr>
            <a:r>
              <a:rPr lang="en-US" sz="2400" dirty="0">
                <a:solidFill>
                  <a:srgbClr val="002060"/>
                </a:solidFill>
                <a:effectLst/>
                <a:latin typeface="Sassoon Infant Std"/>
                <a:ea typeface="Calibri" panose="020F0502020204030204" pitchFamily="34" charset="0"/>
                <a:cs typeface="Times New Roman" panose="02020603050405020304" pitchFamily="18" charset="0"/>
              </a:rPr>
              <a:t>in our local environment</a:t>
            </a:r>
          </a:p>
          <a:p>
            <a:pPr marL="285750" indent="-285750">
              <a:buFont typeface="Wingdings" panose="05000000000000000000" pitchFamily="2" charset="2"/>
              <a:buChar char="q"/>
            </a:pPr>
            <a:r>
              <a:rPr lang="en-US" sz="2400" dirty="0">
                <a:solidFill>
                  <a:srgbClr val="002060"/>
                </a:solidFill>
                <a:effectLst/>
                <a:latin typeface="Sassoon Infant Std"/>
                <a:ea typeface="Calibri" panose="020F0502020204030204" pitchFamily="34" charset="0"/>
                <a:cs typeface="Times New Roman" panose="02020603050405020304" pitchFamily="18" charset="0"/>
              </a:rPr>
              <a:t>nationally</a:t>
            </a:r>
          </a:p>
          <a:p>
            <a:pPr marL="285750" indent="-285750">
              <a:buFont typeface="Wingdings" panose="05000000000000000000" pitchFamily="2" charset="2"/>
              <a:buChar char="q"/>
            </a:pPr>
            <a:r>
              <a:rPr lang="en-US" sz="2400" dirty="0">
                <a:solidFill>
                  <a:srgbClr val="002060"/>
                </a:solidFill>
                <a:effectLst/>
                <a:latin typeface="Sassoon Infant Std"/>
                <a:ea typeface="Calibri" panose="020F0502020204030204" pitchFamily="34" charset="0"/>
                <a:cs typeface="Times New Roman" panose="02020603050405020304" pitchFamily="18" charset="0"/>
              </a:rPr>
              <a:t>globally? </a:t>
            </a:r>
          </a:p>
          <a:p>
            <a:pPr marL="285750" indent="-285750">
              <a:buFont typeface="Wingdings" panose="05000000000000000000" pitchFamily="2" charset="2"/>
              <a:buChar char="q"/>
            </a:pPr>
            <a:r>
              <a:rPr lang="en-US" sz="2400" dirty="0">
                <a:solidFill>
                  <a:srgbClr val="002060"/>
                </a:solidFill>
                <a:effectLst/>
                <a:latin typeface="Sassoon Infant Std"/>
                <a:ea typeface="Calibri" panose="020F0502020204030204" pitchFamily="34" charset="0"/>
                <a:cs typeface="Times New Roman" panose="02020603050405020304" pitchFamily="18" charset="0"/>
              </a:rPr>
              <a:t>What small things can we do to make the biggest difference for the future generations?</a:t>
            </a:r>
          </a:p>
          <a:p>
            <a:pPr marL="285750" indent="-285750">
              <a:buFont typeface="Wingdings" panose="05000000000000000000" pitchFamily="2" charset="2"/>
              <a:buChar char="q"/>
            </a:pPr>
            <a:endParaRPr lang="en-US" sz="2400" dirty="0">
              <a:solidFill>
                <a:srgbClr val="002060"/>
              </a:solidFill>
              <a:latin typeface="Sassoon Infant Std"/>
              <a:cs typeface="Times New Roman" panose="02020603050405020304" pitchFamily="18" charset="0"/>
            </a:endParaRPr>
          </a:p>
          <a:p>
            <a:r>
              <a:rPr lang="en-US" sz="2400" b="1" dirty="0">
                <a:solidFill>
                  <a:srgbClr val="92D050"/>
                </a:solidFill>
                <a:effectLst/>
                <a:latin typeface="Sassoon Infant Std"/>
                <a:ea typeface="Calibri" panose="020F0502020204030204" pitchFamily="34" charset="0"/>
                <a:cs typeface="Times New Roman" panose="02020603050405020304" pitchFamily="18" charset="0"/>
              </a:rPr>
              <a:t>This week, </a:t>
            </a:r>
            <a:r>
              <a:rPr lang="en-US" sz="2400" dirty="0">
                <a:solidFill>
                  <a:srgbClr val="002060"/>
                </a:solidFill>
                <a:effectLst/>
                <a:latin typeface="Sassoon Infant Std"/>
                <a:ea typeface="Calibri" panose="020F0502020204030204" pitchFamily="34" charset="0"/>
                <a:cs typeface="Times New Roman" panose="02020603050405020304" pitchFamily="18" charset="0"/>
              </a:rPr>
              <a:t>look at how much energy you consume. </a:t>
            </a:r>
          </a:p>
          <a:p>
            <a:r>
              <a:rPr lang="en-US" sz="2400" dirty="0">
                <a:solidFill>
                  <a:srgbClr val="002060"/>
                </a:solidFill>
                <a:effectLst/>
                <a:latin typeface="Sassoon Infant Std"/>
                <a:ea typeface="Calibri" panose="020F0502020204030204" pitchFamily="34" charset="0"/>
                <a:cs typeface="Times New Roman" panose="02020603050405020304" pitchFamily="18" charset="0"/>
              </a:rPr>
              <a:t>Take steps to reduce the electricity, gas or oil you use in your school. Does your school have energy efficient light bulbs? Can the classrooms turn the thermostat down by 2 degrees? Are the doors and windows closed properly? Does everyone switch off their lights when you leave the room? Work together to make changes in your school. </a:t>
            </a:r>
            <a:endParaRPr lang="en-GB" sz="2400" dirty="0"/>
          </a:p>
        </p:txBody>
      </p:sp>
    </p:spTree>
    <p:extLst>
      <p:ext uri="{BB962C8B-B14F-4D97-AF65-F5344CB8AC3E}">
        <p14:creationId xmlns:p14="http://schemas.microsoft.com/office/powerpoint/2010/main" val="180956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5F64-47D5-8E06-EFE3-54F1A4CE5834}"/>
              </a:ext>
            </a:extLst>
          </p:cNvPr>
          <p:cNvSpPr>
            <a:spLocks noGrp="1"/>
          </p:cNvSpPr>
          <p:nvPr>
            <p:ph type="title"/>
          </p:nvPr>
        </p:nvSpPr>
        <p:spPr>
          <a:xfrm>
            <a:off x="934788" y="351941"/>
            <a:ext cx="8596668" cy="979710"/>
          </a:xfrm>
        </p:spPr>
        <p:txBody>
          <a:bodyPr>
            <a:normAutofit/>
          </a:bodyPr>
          <a:lstStyle/>
          <a:p>
            <a:pPr algn="ctr"/>
            <a:r>
              <a:rPr lang="en-GB" sz="5400" b="1" dirty="0"/>
              <a:t>Welcome and Response</a:t>
            </a:r>
          </a:p>
        </p:txBody>
      </p:sp>
      <p:sp>
        <p:nvSpPr>
          <p:cNvPr id="3" name="Text Placeholder 2">
            <a:extLst>
              <a:ext uri="{FF2B5EF4-FFF2-40B4-BE49-F238E27FC236}">
                <a16:creationId xmlns:a16="http://schemas.microsoft.com/office/drawing/2014/main" id="{A937EE09-B1AF-9387-A6B7-53843DF4ACED}"/>
              </a:ext>
            </a:extLst>
          </p:cNvPr>
          <p:cNvSpPr>
            <a:spLocks noGrp="1"/>
          </p:cNvSpPr>
          <p:nvPr>
            <p:ph type="body" idx="1"/>
          </p:nvPr>
        </p:nvSpPr>
        <p:spPr>
          <a:xfrm>
            <a:off x="588556" y="2012930"/>
            <a:ext cx="10694961" cy="2832140"/>
          </a:xfrm>
        </p:spPr>
        <p:txBody>
          <a:bodyPr>
            <a:normAutofit/>
          </a:bodyPr>
          <a:lstStyle/>
          <a:p>
            <a:r>
              <a:rPr lang="en-GB" sz="4800" dirty="0">
                <a:solidFill>
                  <a:schemeClr val="tx1"/>
                </a:solidFill>
              </a:rPr>
              <a:t>This is the time</a:t>
            </a:r>
          </a:p>
          <a:p>
            <a:endParaRPr lang="en-GB" sz="4800" dirty="0">
              <a:solidFill>
                <a:schemeClr val="tx1"/>
              </a:solidFill>
            </a:endParaRPr>
          </a:p>
          <a:p>
            <a:r>
              <a:rPr lang="en-GB" sz="4800" b="1" dirty="0">
                <a:solidFill>
                  <a:schemeClr val="tx1"/>
                </a:solidFill>
              </a:rPr>
              <a:t>We can make a difference</a:t>
            </a:r>
          </a:p>
        </p:txBody>
      </p:sp>
    </p:spTree>
    <p:extLst>
      <p:ext uri="{BB962C8B-B14F-4D97-AF65-F5344CB8AC3E}">
        <p14:creationId xmlns:p14="http://schemas.microsoft.com/office/powerpoint/2010/main" val="333866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23B8B1-3BEE-1489-98D2-743D07F721A3}"/>
              </a:ext>
            </a:extLst>
          </p:cNvPr>
          <p:cNvSpPr>
            <a:spLocks noGrp="1"/>
          </p:cNvSpPr>
          <p:nvPr>
            <p:ph type="title"/>
          </p:nvPr>
        </p:nvSpPr>
        <p:spPr>
          <a:xfrm>
            <a:off x="490904" y="268387"/>
            <a:ext cx="8596668" cy="1063264"/>
          </a:xfrm>
        </p:spPr>
        <p:txBody>
          <a:bodyPr>
            <a:normAutofit/>
          </a:bodyPr>
          <a:lstStyle/>
          <a:p>
            <a:r>
              <a:rPr lang="en-GB" sz="6000" b="1" dirty="0"/>
              <a:t>Stewardship</a:t>
            </a:r>
          </a:p>
        </p:txBody>
      </p:sp>
      <p:sp>
        <p:nvSpPr>
          <p:cNvPr id="8" name="Text Placeholder 7">
            <a:extLst>
              <a:ext uri="{FF2B5EF4-FFF2-40B4-BE49-F238E27FC236}">
                <a16:creationId xmlns:a16="http://schemas.microsoft.com/office/drawing/2014/main" id="{60E6A8A2-1700-1DFD-DED3-1D0CB0CFE86F}"/>
              </a:ext>
            </a:extLst>
          </p:cNvPr>
          <p:cNvSpPr>
            <a:spLocks noGrp="1"/>
          </p:cNvSpPr>
          <p:nvPr>
            <p:ph type="body" idx="1"/>
          </p:nvPr>
        </p:nvSpPr>
        <p:spPr>
          <a:xfrm>
            <a:off x="490904" y="1580061"/>
            <a:ext cx="10526284" cy="3382555"/>
          </a:xfrm>
        </p:spPr>
        <p:txBody>
          <a:bodyPr>
            <a:noAutofit/>
          </a:bodyPr>
          <a:lstStyle/>
          <a:p>
            <a:r>
              <a:rPr lang="en-US" sz="2800" dirty="0">
                <a:solidFill>
                  <a:srgbClr val="002060"/>
                </a:solidFill>
                <a:effectLst/>
                <a:latin typeface="Sassoon Infant Std"/>
                <a:ea typeface="Calibri" panose="020F0502020204030204" pitchFamily="34" charset="0"/>
                <a:cs typeface="Times New Roman" panose="02020603050405020304" pitchFamily="18" charset="0"/>
              </a:rPr>
              <a:t>When God had created the world, he told humans they would be the </a:t>
            </a:r>
            <a:r>
              <a:rPr lang="en-US" sz="2800" b="1" dirty="0">
                <a:solidFill>
                  <a:srgbClr val="92D050"/>
                </a:solidFill>
                <a:effectLst/>
                <a:latin typeface="Sassoon Infant Std"/>
                <a:ea typeface="Calibri" panose="020F0502020204030204" pitchFamily="34" charset="0"/>
                <a:cs typeface="Times New Roman" panose="02020603050405020304" pitchFamily="18" charset="0"/>
              </a:rPr>
              <a:t>caretakers</a:t>
            </a:r>
            <a:r>
              <a:rPr lang="en-US" sz="2800" b="1" dirty="0">
                <a:solidFill>
                  <a:srgbClr val="002060"/>
                </a:solidFill>
                <a:effectLst/>
                <a:latin typeface="Sassoon Infant Std"/>
                <a:ea typeface="Calibri" panose="020F0502020204030204" pitchFamily="34" charset="0"/>
                <a:cs typeface="Times New Roman" panose="02020603050405020304" pitchFamily="18" charset="0"/>
              </a:rPr>
              <a:t>.</a:t>
            </a:r>
            <a:r>
              <a:rPr lang="en-US" sz="2800" dirty="0">
                <a:solidFill>
                  <a:srgbClr val="002060"/>
                </a:solidFill>
                <a:effectLst/>
                <a:latin typeface="Sassoon Infant Std"/>
                <a:ea typeface="Calibri" panose="020F0502020204030204" pitchFamily="34" charset="0"/>
                <a:cs typeface="Times New Roman" panose="02020603050405020304" pitchFamily="18" charset="0"/>
              </a:rPr>
              <a:t> </a:t>
            </a:r>
          </a:p>
          <a:p>
            <a:r>
              <a:rPr lang="en-US" sz="2800" dirty="0">
                <a:solidFill>
                  <a:srgbClr val="002060"/>
                </a:solidFill>
                <a:effectLst/>
                <a:latin typeface="Sassoon Infant Std"/>
                <a:ea typeface="Calibri" panose="020F0502020204030204" pitchFamily="34" charset="0"/>
                <a:cs typeface="Times New Roman" panose="02020603050405020304" pitchFamily="18" charset="0"/>
              </a:rPr>
              <a:t>This responsibility is called </a:t>
            </a:r>
            <a:r>
              <a:rPr lang="en-US" sz="2800" b="1" dirty="0">
                <a:solidFill>
                  <a:srgbClr val="92D050"/>
                </a:solidFill>
                <a:effectLst/>
                <a:latin typeface="Sassoon Infant Std"/>
                <a:ea typeface="Calibri" panose="020F0502020204030204" pitchFamily="34" charset="0"/>
                <a:cs typeface="Times New Roman" panose="02020603050405020304" pitchFamily="18" charset="0"/>
              </a:rPr>
              <a:t>‘Stewardship’. </a:t>
            </a:r>
          </a:p>
          <a:p>
            <a:r>
              <a:rPr lang="en-US" sz="2800" dirty="0">
                <a:solidFill>
                  <a:srgbClr val="002060"/>
                </a:solidFill>
                <a:effectLst/>
                <a:latin typeface="Sassoon Infant Std"/>
                <a:ea typeface="Calibri" panose="020F0502020204030204" pitchFamily="34" charset="0"/>
                <a:cs typeface="Times New Roman" panose="02020603050405020304" pitchFamily="18" charset="0"/>
              </a:rPr>
              <a:t>Whether you believe in God or not, it is all of humanity’s responsibility to </a:t>
            </a:r>
            <a:r>
              <a:rPr lang="en-US" sz="2800" b="1" dirty="0">
                <a:solidFill>
                  <a:srgbClr val="92D050"/>
                </a:solidFill>
                <a:effectLst/>
                <a:latin typeface="Sassoon Infant Std"/>
                <a:ea typeface="Calibri" panose="020F0502020204030204" pitchFamily="34" charset="0"/>
                <a:cs typeface="Times New Roman" panose="02020603050405020304" pitchFamily="18" charset="0"/>
              </a:rPr>
              <a:t>preserve and protect the world for future generations. </a:t>
            </a:r>
          </a:p>
          <a:p>
            <a:r>
              <a:rPr lang="en-US" sz="2800" dirty="0">
                <a:solidFill>
                  <a:srgbClr val="002060"/>
                </a:solidFill>
                <a:effectLst/>
                <a:latin typeface="Sassoon Infant Std"/>
                <a:ea typeface="Calibri" panose="020F0502020204030204" pitchFamily="34" charset="0"/>
                <a:cs typeface="Times New Roman" panose="02020603050405020304" pitchFamily="18" charset="0"/>
              </a:rPr>
              <a:t>This means we need to try our best to keep the world going, to not ruin it and to make sure our babies, and the babies of the future, have a place to called </a:t>
            </a:r>
            <a:r>
              <a:rPr lang="en-US" sz="2800" b="1" dirty="0">
                <a:solidFill>
                  <a:srgbClr val="92D050"/>
                </a:solidFill>
                <a:effectLst/>
                <a:latin typeface="Sassoon Infant Std"/>
                <a:ea typeface="Calibri" panose="020F0502020204030204" pitchFamily="34" charset="0"/>
                <a:cs typeface="Times New Roman" panose="02020603050405020304" pitchFamily="18" charset="0"/>
              </a:rPr>
              <a:t>home which is safe and harmonious. </a:t>
            </a:r>
            <a:endParaRPr lang="en-GB" sz="2800" b="1" dirty="0">
              <a:solidFill>
                <a:srgbClr val="92D050"/>
              </a:solidFill>
            </a:endParaRPr>
          </a:p>
        </p:txBody>
      </p:sp>
    </p:spTree>
    <p:extLst>
      <p:ext uri="{BB962C8B-B14F-4D97-AF65-F5344CB8AC3E}">
        <p14:creationId xmlns:p14="http://schemas.microsoft.com/office/powerpoint/2010/main" val="2244261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B61B0-2635-A4E1-0EE2-4F64D96E943E}"/>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39986605-D44C-E348-0369-EC7283C19637}"/>
              </a:ext>
            </a:extLst>
          </p:cNvPr>
          <p:cNvSpPr>
            <a:spLocks noGrp="1"/>
          </p:cNvSpPr>
          <p:nvPr>
            <p:ph type="body" idx="1"/>
          </p:nvPr>
        </p:nvSpPr>
        <p:spPr>
          <a:xfrm>
            <a:off x="677335" y="4465542"/>
            <a:ext cx="8596668" cy="1570962"/>
          </a:xfrm>
        </p:spPr>
        <p:txBody>
          <a:bodyPr/>
          <a:lstStyle/>
          <a:p>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Oval 3">
            <a:extLst>
              <a:ext uri="{FF2B5EF4-FFF2-40B4-BE49-F238E27FC236}">
                <a16:creationId xmlns:a16="http://schemas.microsoft.com/office/drawing/2014/main" id="{1ED8A25F-225D-1598-1194-869BB264934F}"/>
              </a:ext>
            </a:extLst>
          </p:cNvPr>
          <p:cNvSpPr/>
          <p:nvPr/>
        </p:nvSpPr>
        <p:spPr>
          <a:xfrm>
            <a:off x="988279" y="1851771"/>
            <a:ext cx="8232762" cy="4775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60E521E-19B7-1810-C837-74E7D7DE7DA6}"/>
              </a:ext>
            </a:extLst>
          </p:cNvPr>
          <p:cNvSpPr txBox="1"/>
          <p:nvPr/>
        </p:nvSpPr>
        <p:spPr>
          <a:xfrm>
            <a:off x="1447060" y="478706"/>
            <a:ext cx="7315200" cy="1323439"/>
          </a:xfrm>
          <a:prstGeom prst="rect">
            <a:avLst/>
          </a:prstGeom>
          <a:noFill/>
        </p:spPr>
        <p:txBody>
          <a:bodyPr wrap="square" rtlCol="0">
            <a:spAutoFit/>
          </a:bodyPr>
          <a:lstStyle/>
          <a:p>
            <a:pPr algn="ctr"/>
            <a:r>
              <a:rPr lang="en-GB" sz="4000" dirty="0">
                <a:latin typeface="Sassoon Infant Std" panose="020B0503020103030203" pitchFamily="34" charset="0"/>
              </a:rPr>
              <a:t>What kind of small things can we do that will make a big difference?</a:t>
            </a:r>
          </a:p>
        </p:txBody>
      </p:sp>
      <p:sp>
        <p:nvSpPr>
          <p:cNvPr id="8" name="TextBox 7">
            <a:extLst>
              <a:ext uri="{FF2B5EF4-FFF2-40B4-BE49-F238E27FC236}">
                <a16:creationId xmlns:a16="http://schemas.microsoft.com/office/drawing/2014/main" id="{47BCF54C-2521-026A-87A5-4A009EDD2F37}"/>
              </a:ext>
            </a:extLst>
          </p:cNvPr>
          <p:cNvSpPr txBox="1"/>
          <p:nvPr/>
        </p:nvSpPr>
        <p:spPr>
          <a:xfrm>
            <a:off x="2917997" y="2385293"/>
            <a:ext cx="6782540" cy="4160498"/>
          </a:xfrm>
          <a:prstGeom prst="rect">
            <a:avLst/>
          </a:prstGeom>
          <a:noFill/>
        </p:spPr>
        <p:txBody>
          <a:bodyPr wrap="square" rtlCol="0">
            <a:spAutoFit/>
          </a:bodyPr>
          <a:lstStyle/>
          <a:p>
            <a:pPr marL="342900" lvl="0" indent="-342900">
              <a:lnSpc>
                <a:spcPct val="107000"/>
              </a:lnSpc>
              <a:buFont typeface="Symbol" panose="05050102010706020507" pitchFamily="18" charset="2"/>
              <a:buChar char=""/>
            </a:pPr>
            <a:r>
              <a:rPr lang="en-US" sz="3200" dirty="0">
                <a:solidFill>
                  <a:srgbClr val="002060"/>
                </a:solidFill>
                <a:effectLst/>
                <a:latin typeface="Sassoon Infant Std"/>
                <a:ea typeface="Calibri" panose="020F0502020204030204" pitchFamily="34" charset="0"/>
                <a:cs typeface="Times New Roman" panose="02020603050405020304" pitchFamily="18" charset="0"/>
              </a:rPr>
              <a:t>Plant some flowers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3200" dirty="0">
                <a:solidFill>
                  <a:srgbClr val="002060"/>
                </a:solidFill>
                <a:effectLst/>
                <a:latin typeface="Sassoon Infant Std"/>
                <a:ea typeface="Calibri" panose="020F0502020204030204" pitchFamily="34" charset="0"/>
                <a:cs typeface="Times New Roman" panose="02020603050405020304" pitchFamily="18" charset="0"/>
              </a:rPr>
              <a:t>Look after the school grounds</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3200" dirty="0">
                <a:solidFill>
                  <a:srgbClr val="002060"/>
                </a:solidFill>
                <a:effectLst/>
                <a:latin typeface="Sassoon Infant Std"/>
                <a:ea typeface="Calibri" panose="020F0502020204030204" pitchFamily="34" charset="0"/>
                <a:cs typeface="Times New Roman" panose="02020603050405020304" pitchFamily="18" charset="0"/>
              </a:rPr>
              <a:t>Reduce, reuse, recycle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3200" dirty="0">
                <a:solidFill>
                  <a:srgbClr val="002060"/>
                </a:solidFill>
                <a:effectLst/>
                <a:latin typeface="Sassoon Infant Std"/>
                <a:ea typeface="Calibri" panose="020F0502020204030204" pitchFamily="34" charset="0"/>
                <a:cs typeface="Times New Roman" panose="02020603050405020304" pitchFamily="18" charset="0"/>
              </a:rPr>
              <a:t>Compost food waste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3200" dirty="0">
                <a:solidFill>
                  <a:srgbClr val="002060"/>
                </a:solidFill>
                <a:effectLst/>
                <a:latin typeface="Sassoon Infant Std"/>
                <a:ea typeface="Calibri" panose="020F0502020204030204" pitchFamily="34" charset="0"/>
                <a:cs typeface="Times New Roman" panose="02020603050405020304" pitchFamily="18" charset="0"/>
              </a:rPr>
              <a:t>Reuse rain water</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3200" dirty="0">
                <a:solidFill>
                  <a:srgbClr val="002060"/>
                </a:solidFill>
                <a:effectLst/>
                <a:latin typeface="Sassoon Infant Std"/>
                <a:ea typeface="Calibri" panose="020F0502020204030204" pitchFamily="34" charset="0"/>
                <a:cs typeface="Times New Roman" panose="02020603050405020304" pitchFamily="18" charset="0"/>
              </a:rPr>
              <a:t>Tend to a herb garden</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3200" dirty="0">
                <a:solidFill>
                  <a:srgbClr val="002060"/>
                </a:solidFill>
                <a:effectLst/>
                <a:latin typeface="Sassoon Infant Std"/>
                <a:ea typeface="Calibri" panose="020F0502020204030204" pitchFamily="34" charset="0"/>
                <a:cs typeface="Times New Roman" panose="02020603050405020304" pitchFamily="18" charset="0"/>
              </a:rPr>
              <a:t>Pick up litter</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14549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64" name="Group 1063">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65" name="Straight Connector 1064">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67"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8"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69" name="Isosceles Triangle 1068">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0"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1"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2"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3" name="Isosceles Triangle 1072">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74" name="Isosceles Triangle 1073">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extBox 1">
            <a:extLst>
              <a:ext uri="{FF2B5EF4-FFF2-40B4-BE49-F238E27FC236}">
                <a16:creationId xmlns:a16="http://schemas.microsoft.com/office/drawing/2014/main" id="{2E4E9584-1BB4-B14D-1D93-7D14F41589AC}"/>
              </a:ext>
            </a:extLst>
          </p:cNvPr>
          <p:cNvSpPr txBox="1"/>
          <p:nvPr/>
        </p:nvSpPr>
        <p:spPr>
          <a:xfrm>
            <a:off x="5180299" y="87776"/>
            <a:ext cx="6667506" cy="6770224"/>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SzPct val="80000"/>
              <a:buFont typeface="Wingdings 3" charset="2"/>
              <a:buChar char=""/>
            </a:pPr>
            <a:r>
              <a:rPr lang="en-US" b="1" dirty="0">
                <a:solidFill>
                  <a:srgbClr val="92D050"/>
                </a:solidFill>
              </a:rPr>
              <a:t>BIBLE FOCUS - Luke 2: 41-52</a:t>
            </a:r>
          </a:p>
          <a:p>
            <a:pPr>
              <a:lnSpc>
                <a:spcPct val="110000"/>
              </a:lnSpc>
              <a:spcBef>
                <a:spcPts val="1000"/>
              </a:spcBef>
              <a:buClr>
                <a:schemeClr val="accent1"/>
              </a:buClr>
              <a:buSzPct val="80000"/>
              <a:buFont typeface="Wingdings 3" charset="2"/>
              <a:buChar char=""/>
            </a:pPr>
            <a:r>
              <a:rPr lang="en-US" b="1" i="0" dirty="0">
                <a:solidFill>
                  <a:schemeClr val="tx1">
                    <a:lumMod val="75000"/>
                    <a:lumOff val="25000"/>
                  </a:schemeClr>
                </a:solidFill>
                <a:effectLst/>
                <a:latin typeface="Arial" panose="020B0604020202020204" pitchFamily="34" charset="0"/>
                <a:cs typeface="Arial" panose="020B0604020202020204" pitchFamily="34" charset="0"/>
              </a:rPr>
              <a:t>Jesus As a Boy</a:t>
            </a:r>
          </a:p>
          <a:p>
            <a:pPr>
              <a:lnSpc>
                <a:spcPct val="110000"/>
              </a:lnSpc>
              <a:spcBef>
                <a:spcPts val="1000"/>
              </a:spcBef>
              <a:buClr>
                <a:schemeClr val="accent1"/>
              </a:buClr>
              <a:buSzPct val="80000"/>
              <a:buFont typeface="Wingdings 3" charset="2"/>
              <a:buChar char=""/>
            </a:pP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41 </a:t>
            </a:r>
            <a:r>
              <a:rPr lang="en-US" b="0" i="0" dirty="0">
                <a:solidFill>
                  <a:schemeClr val="tx1">
                    <a:lumMod val="75000"/>
                    <a:lumOff val="25000"/>
                  </a:schemeClr>
                </a:solidFill>
                <a:effectLst/>
                <a:latin typeface="Arial" panose="020B0604020202020204" pitchFamily="34" charset="0"/>
                <a:cs typeface="Arial" panose="020B0604020202020204" pitchFamily="34" charset="0"/>
              </a:rPr>
              <a:t>Every year Jesus’ parents went to Jerusalem for the Passover Feast.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42 </a:t>
            </a:r>
            <a:r>
              <a:rPr lang="en-US" b="0" i="0" dirty="0">
                <a:solidFill>
                  <a:schemeClr val="tx1">
                    <a:lumMod val="75000"/>
                    <a:lumOff val="25000"/>
                  </a:schemeClr>
                </a:solidFill>
                <a:effectLst/>
                <a:latin typeface="Arial" panose="020B0604020202020204" pitchFamily="34" charset="0"/>
                <a:cs typeface="Arial" panose="020B0604020202020204" pitchFamily="34" charset="0"/>
              </a:rPr>
              <a:t>When Jesus was 12 years old, they went to the feast as they always did.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43 </a:t>
            </a:r>
            <a:r>
              <a:rPr lang="en-US" b="0" i="0" dirty="0">
                <a:solidFill>
                  <a:schemeClr val="tx1">
                    <a:lumMod val="75000"/>
                    <a:lumOff val="25000"/>
                  </a:schemeClr>
                </a:solidFill>
                <a:effectLst/>
                <a:latin typeface="Arial" panose="020B0604020202020204" pitchFamily="34" charset="0"/>
                <a:cs typeface="Arial" panose="020B0604020202020204" pitchFamily="34" charset="0"/>
              </a:rPr>
              <a:t>When the feast days were over, they went home. The boy Jesus stayed behind in Jerusalem, but his parents did not know it.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44 </a:t>
            </a:r>
            <a:r>
              <a:rPr lang="en-US" b="0" i="0" dirty="0">
                <a:solidFill>
                  <a:schemeClr val="tx1">
                    <a:lumMod val="75000"/>
                    <a:lumOff val="25000"/>
                  </a:schemeClr>
                </a:solidFill>
                <a:effectLst/>
                <a:latin typeface="Arial" panose="020B0604020202020204" pitchFamily="34" charset="0"/>
                <a:cs typeface="Arial" panose="020B0604020202020204" pitchFamily="34" charset="0"/>
              </a:rPr>
              <a:t>Joseph and Mary travelled for a whole day. They thought that Jesus was with them in the group. Then they began to look for him among their family and friends,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45 </a:t>
            </a:r>
            <a:r>
              <a:rPr lang="en-US" b="0" i="0" dirty="0">
                <a:solidFill>
                  <a:schemeClr val="tx1">
                    <a:lumMod val="75000"/>
                    <a:lumOff val="25000"/>
                  </a:schemeClr>
                </a:solidFill>
                <a:effectLst/>
                <a:latin typeface="Arial" panose="020B0604020202020204" pitchFamily="34" charset="0"/>
                <a:cs typeface="Arial" panose="020B0604020202020204" pitchFamily="34" charset="0"/>
              </a:rPr>
              <a:t>but they did not find him. So they went back to Jerusalem to look for him there.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46 </a:t>
            </a:r>
            <a:r>
              <a:rPr lang="en-US" b="0" i="0" dirty="0">
                <a:solidFill>
                  <a:schemeClr val="tx1">
                    <a:lumMod val="75000"/>
                    <a:lumOff val="25000"/>
                  </a:schemeClr>
                </a:solidFill>
                <a:effectLst/>
                <a:latin typeface="Arial" panose="020B0604020202020204" pitchFamily="34" charset="0"/>
                <a:cs typeface="Arial" panose="020B0604020202020204" pitchFamily="34" charset="0"/>
              </a:rPr>
              <a:t>After three days they found him. Jesus was sitting in the Temple with the religious teachers, listening to them and asking them questions.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47 </a:t>
            </a:r>
            <a:r>
              <a:rPr lang="en-US" b="0" i="0" dirty="0">
                <a:solidFill>
                  <a:schemeClr val="tx1">
                    <a:lumMod val="75000"/>
                    <a:lumOff val="25000"/>
                  </a:schemeClr>
                </a:solidFill>
                <a:effectLst/>
                <a:latin typeface="Arial" panose="020B0604020202020204" pitchFamily="34" charset="0"/>
                <a:cs typeface="Arial" panose="020B0604020202020204" pitchFamily="34" charset="0"/>
              </a:rPr>
              <a:t>All who heard him were amazed at his understanding and wise answers.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48 </a:t>
            </a:r>
            <a:r>
              <a:rPr lang="en-US" b="0" i="0" dirty="0">
                <a:solidFill>
                  <a:schemeClr val="tx1">
                    <a:lumMod val="75000"/>
                    <a:lumOff val="25000"/>
                  </a:schemeClr>
                </a:solidFill>
                <a:effectLst/>
                <a:latin typeface="Arial" panose="020B0604020202020204" pitchFamily="34" charset="0"/>
                <a:cs typeface="Arial" panose="020B0604020202020204" pitchFamily="34" charset="0"/>
              </a:rPr>
              <a:t>When Jesus’ parents saw him, they were amazed. His mother said to him, “Son, why did you do this to us? Your father and I were very worried about you. We have been looking for you.”</a:t>
            </a:r>
          </a:p>
          <a:p>
            <a:pPr>
              <a:lnSpc>
                <a:spcPct val="110000"/>
              </a:lnSpc>
              <a:spcBef>
                <a:spcPts val="1000"/>
              </a:spcBef>
              <a:buClr>
                <a:schemeClr val="accent1"/>
              </a:buClr>
              <a:buSzPct val="80000"/>
              <a:buFont typeface="Wingdings 3" charset="2"/>
              <a:buChar char=""/>
            </a:pP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49 </a:t>
            </a:r>
            <a:r>
              <a:rPr lang="en-US" b="0" i="0" dirty="0">
                <a:solidFill>
                  <a:schemeClr val="tx1">
                    <a:lumMod val="75000"/>
                    <a:lumOff val="25000"/>
                  </a:schemeClr>
                </a:solidFill>
                <a:effectLst/>
                <a:latin typeface="Arial" panose="020B0604020202020204" pitchFamily="34" charset="0"/>
                <a:cs typeface="Arial" panose="020B0604020202020204" pitchFamily="34" charset="0"/>
              </a:rPr>
              <a:t>Jesus asked, “Why did you have to look for me? You should have known that I must be where my Father’s work is!”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50 </a:t>
            </a:r>
            <a:r>
              <a:rPr lang="en-US" b="0" i="0" dirty="0">
                <a:solidFill>
                  <a:schemeClr val="tx1">
                    <a:lumMod val="75000"/>
                    <a:lumOff val="25000"/>
                  </a:schemeClr>
                </a:solidFill>
                <a:effectLst/>
                <a:latin typeface="Arial" panose="020B0604020202020204" pitchFamily="34" charset="0"/>
                <a:cs typeface="Arial" panose="020B0604020202020204" pitchFamily="34" charset="0"/>
              </a:rPr>
              <a:t>But they did not understand the meaning of what he said.</a:t>
            </a:r>
          </a:p>
          <a:p>
            <a:pPr>
              <a:lnSpc>
                <a:spcPct val="110000"/>
              </a:lnSpc>
              <a:spcBef>
                <a:spcPts val="1000"/>
              </a:spcBef>
              <a:buClr>
                <a:schemeClr val="accent1"/>
              </a:buClr>
              <a:buSzPct val="80000"/>
              <a:buFont typeface="Wingdings 3" charset="2"/>
              <a:buChar char=""/>
            </a:pP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51 </a:t>
            </a:r>
            <a:r>
              <a:rPr lang="en-US" b="0" i="0" dirty="0">
                <a:solidFill>
                  <a:schemeClr val="tx1">
                    <a:lumMod val="75000"/>
                    <a:lumOff val="25000"/>
                  </a:schemeClr>
                </a:solidFill>
                <a:effectLst/>
                <a:latin typeface="Arial" panose="020B0604020202020204" pitchFamily="34" charset="0"/>
                <a:cs typeface="Arial" panose="020B0604020202020204" pitchFamily="34" charset="0"/>
              </a:rPr>
              <a:t>Jesus went with them to Nazareth and obeyed them. His mother was still thinking about all that had happened. </a:t>
            </a:r>
            <a:r>
              <a:rPr lang="en-US" b="1" i="0" baseline="30000" dirty="0">
                <a:solidFill>
                  <a:schemeClr val="tx1">
                    <a:lumMod val="75000"/>
                    <a:lumOff val="25000"/>
                  </a:schemeClr>
                </a:solidFill>
                <a:effectLst/>
                <a:latin typeface="Arial" panose="020B0604020202020204" pitchFamily="34" charset="0"/>
                <a:cs typeface="Arial" panose="020B0604020202020204" pitchFamily="34" charset="0"/>
              </a:rPr>
              <a:t>52 </a:t>
            </a:r>
            <a:r>
              <a:rPr lang="en-US" b="0" i="0" dirty="0">
                <a:solidFill>
                  <a:schemeClr val="tx1">
                    <a:lumMod val="75000"/>
                    <a:lumOff val="25000"/>
                  </a:schemeClr>
                </a:solidFill>
                <a:effectLst/>
                <a:latin typeface="Arial" panose="020B0604020202020204" pitchFamily="34" charset="0"/>
                <a:cs typeface="Arial" panose="020B0604020202020204" pitchFamily="34" charset="0"/>
              </a:rPr>
              <a:t>Jesus continued to learn more and more and to grow physically. People liked him, and he pleased God.</a:t>
            </a:r>
          </a:p>
          <a:p>
            <a:pPr>
              <a:lnSpc>
                <a:spcPct val="90000"/>
              </a:lnSpc>
              <a:spcBef>
                <a:spcPts val="1000"/>
              </a:spcBef>
              <a:buClr>
                <a:schemeClr val="accent1"/>
              </a:buClr>
              <a:buSzPct val="80000"/>
              <a:buFont typeface="Wingdings 3" charset="2"/>
              <a:buChar char=""/>
            </a:pPr>
            <a:endParaRPr lang="en-US" sz="900" b="1" dirty="0">
              <a:solidFill>
                <a:schemeClr val="tx1">
                  <a:lumMod val="75000"/>
                  <a:lumOff val="25000"/>
                </a:schemeClr>
              </a:solidFill>
            </a:endParaRPr>
          </a:p>
        </p:txBody>
      </p:sp>
      <p:pic>
        <p:nvPicPr>
          <p:cNvPr id="1026" name="Picture 2">
            <a:extLst>
              <a:ext uri="{FF2B5EF4-FFF2-40B4-BE49-F238E27FC236}">
                <a16:creationId xmlns:a16="http://schemas.microsoft.com/office/drawing/2014/main" id="{33748F4D-89CB-77B9-0B75-7A5141874D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34"/>
          <a:stretch/>
        </p:blipFill>
        <p:spPr bwMode="auto">
          <a:xfrm>
            <a:off x="-46999" y="-87777"/>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1076" name="Isosceles Triangle 107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1755295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0EC6C-8D3C-62C3-C182-D77EC51C78FB}"/>
              </a:ext>
            </a:extLst>
          </p:cNvPr>
          <p:cNvSpPr>
            <a:spLocks noGrp="1"/>
          </p:cNvSpPr>
          <p:nvPr>
            <p:ph type="title"/>
          </p:nvPr>
        </p:nvSpPr>
        <p:spPr>
          <a:xfrm>
            <a:off x="172509" y="123825"/>
            <a:ext cx="8596668" cy="1320800"/>
          </a:xfrm>
        </p:spPr>
        <p:txBody>
          <a:bodyPr>
            <a:normAutofit/>
          </a:bodyPr>
          <a:lstStyle/>
          <a:p>
            <a:pPr algn="ctr"/>
            <a:r>
              <a:rPr lang="en-GB" sz="4400" dirty="0">
                <a:latin typeface="Sassoon Infant Std" panose="020B0503020103030203" pitchFamily="34" charset="0"/>
              </a:rPr>
              <a:t>What can we learn from this story?</a:t>
            </a:r>
          </a:p>
        </p:txBody>
      </p:sp>
      <p:sp>
        <p:nvSpPr>
          <p:cNvPr id="3" name="Oval 2">
            <a:extLst>
              <a:ext uri="{FF2B5EF4-FFF2-40B4-BE49-F238E27FC236}">
                <a16:creationId xmlns:a16="http://schemas.microsoft.com/office/drawing/2014/main" id="{A1401CA2-E447-D5C2-5B95-A3BF8BC45F8C}"/>
              </a:ext>
            </a:extLst>
          </p:cNvPr>
          <p:cNvSpPr/>
          <p:nvPr/>
        </p:nvSpPr>
        <p:spPr>
          <a:xfrm>
            <a:off x="702858" y="895350"/>
            <a:ext cx="8596668" cy="5962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US" sz="2400" dirty="0">
                <a:solidFill>
                  <a:srgbClr val="002060"/>
                </a:solidFill>
                <a:effectLst/>
                <a:latin typeface="Sassoon Infant Std"/>
                <a:ea typeface="Calibri" panose="020F0502020204030204" pitchFamily="34" charset="0"/>
                <a:cs typeface="Times New Roman" panose="02020603050405020304" pitchFamily="18" charset="0"/>
              </a:rPr>
              <a:t>When Mary found Jesus, she questioned why he had behaved in this way and not followed them when they left. Jesus told his mother it was obvious where he would be …in his father’s house. She did not fully understand what Jesus meant. </a:t>
            </a:r>
          </a:p>
          <a:p>
            <a:pPr algn="ctr">
              <a:lnSpc>
                <a:spcPct val="107000"/>
              </a:lnSpc>
              <a:spcAft>
                <a:spcPts val="800"/>
              </a:spcAft>
            </a:pPr>
            <a:r>
              <a:rPr lang="en-US" sz="2400" b="1" dirty="0">
                <a:solidFill>
                  <a:srgbClr val="002060"/>
                </a:solidFill>
                <a:effectLst/>
                <a:latin typeface="Sassoon Infant Std"/>
                <a:ea typeface="Calibri" panose="020F0502020204030204" pitchFamily="34" charset="0"/>
                <a:cs typeface="Times New Roman" panose="02020603050405020304" pitchFamily="18" charset="0"/>
              </a:rPr>
              <a:t>The church teaches Christians that it is important to listen to the voices of the young because they speak the loudest and clearest. </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8446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664052-95C5-81A4-3BC9-CF394788EA15}"/>
              </a:ext>
            </a:extLst>
          </p:cNvPr>
          <p:cNvSpPr/>
          <p:nvPr/>
        </p:nvSpPr>
        <p:spPr>
          <a:xfrm>
            <a:off x="781235" y="934374"/>
            <a:ext cx="8629095" cy="542203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Trebuchet MS" panose="020B0603020202020204"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q"/>
            </a:pPr>
            <a:r>
              <a:rPr lang="en-GB" sz="1800" dirty="0">
                <a:solidFill>
                  <a:schemeClr val="tx1"/>
                </a:solidFill>
                <a:effectLst/>
                <a:latin typeface="Trebuchet MS" panose="020B0603020202020204" pitchFamily="34" charset="0"/>
                <a:ea typeface="Aptos" panose="020B0004020202020204" pitchFamily="34" charset="0"/>
                <a:cs typeface="Times New Roman" panose="02020603050405020304" pitchFamily="18" charset="0"/>
              </a:rPr>
              <a:t>Jesus asks the disciples not to stop children coming to him (Mark 10:13-15). </a:t>
            </a:r>
          </a:p>
          <a:p>
            <a:pPr marL="285750" indent="-285750">
              <a:lnSpc>
                <a:spcPct val="107000"/>
              </a:lnSpc>
              <a:spcAft>
                <a:spcPts val="800"/>
              </a:spcAft>
              <a:buFont typeface="Wingdings" panose="05000000000000000000" pitchFamily="2" charset="2"/>
              <a:buChar char="q"/>
            </a:pPr>
            <a:r>
              <a:rPr lang="en-GB" dirty="0">
                <a:solidFill>
                  <a:schemeClr val="tx1"/>
                </a:solidFill>
                <a:latin typeface="Trebuchet MS" panose="020B0603020202020204" pitchFamily="34" charset="0"/>
                <a:ea typeface="Aptos" panose="020B0004020202020204" pitchFamily="34" charset="0"/>
                <a:cs typeface="Times New Roman" panose="02020603050405020304" pitchFamily="18" charset="0"/>
              </a:rPr>
              <a:t>I</a:t>
            </a:r>
            <a:r>
              <a:rPr lang="en-GB" sz="1800" dirty="0">
                <a:solidFill>
                  <a:schemeClr val="tx1"/>
                </a:solidFill>
                <a:effectLst/>
                <a:latin typeface="Trebuchet MS" panose="020B0603020202020204" pitchFamily="34" charset="0"/>
                <a:ea typeface="Aptos" panose="020B0004020202020204" pitchFamily="34" charset="0"/>
                <a:cs typeface="Times New Roman" panose="02020603050405020304" pitchFamily="18" charset="0"/>
              </a:rPr>
              <a:t>n the Old Testament, think of God calling and speaking to the young boy Samuel, not to the experienced old priest Eli (1 Samuel 3). </a:t>
            </a:r>
          </a:p>
          <a:p>
            <a:pPr marL="285750" indent="-285750">
              <a:lnSpc>
                <a:spcPct val="107000"/>
              </a:lnSpc>
              <a:spcAft>
                <a:spcPts val="800"/>
              </a:spcAft>
              <a:buFont typeface="Wingdings" panose="05000000000000000000" pitchFamily="2" charset="2"/>
              <a:buChar char="q"/>
            </a:pPr>
            <a:r>
              <a:rPr lang="en-GB" sz="1800" dirty="0">
                <a:solidFill>
                  <a:schemeClr val="tx1"/>
                </a:solidFill>
                <a:effectLst/>
                <a:latin typeface="Trebuchet MS" panose="020B0603020202020204" pitchFamily="34" charset="0"/>
                <a:ea typeface="Aptos" panose="020B0004020202020204" pitchFamily="34" charset="0"/>
                <a:cs typeface="Times New Roman" panose="02020603050405020304" pitchFamily="18" charset="0"/>
              </a:rPr>
              <a:t>When it comes to anointing a king, it is, unusually, the youngest son of Jesse, David, who is chosen (1 Samuel 16:10-13). </a:t>
            </a:r>
          </a:p>
          <a:p>
            <a:pPr>
              <a:lnSpc>
                <a:spcPct val="107000"/>
              </a:lnSpc>
              <a:spcAft>
                <a:spcPts val="800"/>
              </a:spcAft>
            </a:pPr>
            <a:endParaRPr lang="en-GB" dirty="0">
              <a:solidFill>
                <a:schemeClr val="tx1"/>
              </a:solidFill>
              <a:latin typeface="Trebuchet MS" panose="020B0603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GB" sz="2400" b="1" dirty="0">
                <a:solidFill>
                  <a:schemeClr val="tx1"/>
                </a:solidFill>
                <a:effectLst/>
                <a:latin typeface="Trebuchet MS" panose="020B0603020202020204" pitchFamily="34" charset="0"/>
                <a:ea typeface="Aptos" panose="020B0004020202020204" pitchFamily="34" charset="0"/>
                <a:cs typeface="Times New Roman" panose="02020603050405020304" pitchFamily="18" charset="0"/>
              </a:rPr>
              <a:t>The Bible teaches us that those who are young and their gifts are to be valued.</a:t>
            </a:r>
            <a:endParaRPr lang="en-GB" sz="2400" b="1"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A024F33-B7B2-F7B7-6AF4-9AAFD95669A3}"/>
              </a:ext>
            </a:extLst>
          </p:cNvPr>
          <p:cNvSpPr txBox="1"/>
          <p:nvPr/>
        </p:nvSpPr>
        <p:spPr>
          <a:xfrm>
            <a:off x="1349406" y="349599"/>
            <a:ext cx="7972147" cy="584775"/>
          </a:xfrm>
          <a:prstGeom prst="rect">
            <a:avLst/>
          </a:prstGeom>
          <a:noFill/>
        </p:spPr>
        <p:txBody>
          <a:bodyPr wrap="square" rtlCol="0">
            <a:spAutoFit/>
          </a:bodyPr>
          <a:lstStyle/>
          <a:p>
            <a:r>
              <a:rPr lang="en-GB" sz="3200" b="1" dirty="0">
                <a:solidFill>
                  <a:srgbClr val="92D050"/>
                </a:solidFill>
              </a:rPr>
              <a:t>Other examples of children in the bible</a:t>
            </a:r>
          </a:p>
        </p:txBody>
      </p:sp>
    </p:spTree>
    <p:extLst>
      <p:ext uri="{BB962C8B-B14F-4D97-AF65-F5344CB8AC3E}">
        <p14:creationId xmlns:p14="http://schemas.microsoft.com/office/powerpoint/2010/main" val="3822370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2">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593380" y="773879"/>
            <a:ext cx="4088190" cy="835934"/>
          </a:xfrm>
        </p:spPr>
        <p:txBody>
          <a:bodyPr vert="horz" lIns="91440" tIns="45720" rIns="91440" bIns="45720" rtlCol="0" anchor="b">
            <a:normAutofit fontScale="90000"/>
          </a:bodyPr>
          <a:lstStyle/>
          <a:p>
            <a:pPr algn="ctr"/>
            <a:r>
              <a:rPr lang="en-US" sz="4800" dirty="0"/>
              <a:t>Let’s Sing!</a:t>
            </a:r>
            <a:br>
              <a:rPr lang="en-US" sz="4800" dirty="0"/>
            </a:br>
            <a:r>
              <a:rPr lang="en-US" sz="4800" dirty="0"/>
              <a:t>Choose</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5" name="TextBox 4">
            <a:extLst>
              <a:ext uri="{FF2B5EF4-FFF2-40B4-BE49-F238E27FC236}">
                <a16:creationId xmlns:a16="http://schemas.microsoft.com/office/drawing/2014/main" id="{756A67A7-F72A-DA1A-1F69-91BED91EF38E}"/>
              </a:ext>
            </a:extLst>
          </p:cNvPr>
          <p:cNvSpPr txBox="1"/>
          <p:nvPr/>
        </p:nvSpPr>
        <p:spPr>
          <a:xfrm>
            <a:off x="328023" y="2189933"/>
            <a:ext cx="5242088" cy="3669594"/>
          </a:xfrm>
          <a:prstGeom prst="rect">
            <a:avLst/>
          </a:prstGeom>
          <a:noFill/>
        </p:spPr>
        <p:txBody>
          <a:bodyPr wrap="square" rtlCol="0">
            <a:spAutoFit/>
          </a:bodyPr>
          <a:lstStyle/>
          <a:p>
            <a:pPr algn="ctr">
              <a:lnSpc>
                <a:spcPct val="107000"/>
              </a:lnSpc>
              <a:spcAft>
                <a:spcPts val="800"/>
              </a:spcAft>
            </a:pPr>
            <a:r>
              <a:rPr lang="en-US" sz="2800" dirty="0">
                <a:solidFill>
                  <a:srgbClr val="002060"/>
                </a:solidFill>
                <a:effectLst/>
                <a:latin typeface="Sassoon Infant Std"/>
                <a:ea typeface="Calibri" panose="020F0502020204030204" pitchFamily="34" charset="0"/>
                <a:cs typeface="Times New Roman" panose="02020603050405020304" pitchFamily="18" charset="0"/>
              </a:rPr>
              <a:t>Every Move I Make – CJ and Friends Worship</a:t>
            </a:r>
          </a:p>
          <a:p>
            <a:pPr algn="ctr">
              <a:lnSpc>
                <a:spcPct val="107000"/>
              </a:lnSpc>
              <a:spcAft>
                <a:spcPts val="800"/>
              </a:spcAft>
            </a:pPr>
            <a:r>
              <a:rPr lang="en-GB" sz="2800" dirty="0">
                <a:solidFill>
                  <a:srgbClr val="002060"/>
                </a:solidFill>
                <a:latin typeface="Sassoon Infant Std"/>
                <a:ea typeface="Calibri" panose="020F0502020204030204" pitchFamily="34" charset="0"/>
                <a:cs typeface="Times New Roman" panose="02020603050405020304" pitchFamily="18" charset="0"/>
              </a:rPr>
              <a:t>O</a:t>
            </a:r>
            <a:r>
              <a:rPr lang="en-US" sz="2800" dirty="0">
                <a:solidFill>
                  <a:srgbClr val="002060"/>
                </a:solidFill>
                <a:latin typeface="Sassoon Infant Std"/>
                <a:ea typeface="Calibri" panose="020F0502020204030204" pitchFamily="34" charset="0"/>
                <a:cs typeface="Times New Roman" panose="02020603050405020304" pitchFamily="18" charset="0"/>
              </a:rPr>
              <a:t>R</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a:solidFill>
                  <a:srgbClr val="002060"/>
                </a:solidFill>
                <a:effectLst/>
                <a:latin typeface="Sassoon Infant Std"/>
                <a:ea typeface="Calibri" panose="020F0502020204030204" pitchFamily="34" charset="0"/>
                <a:cs typeface="Times New Roman" panose="02020603050405020304" pitchFamily="18" charset="0"/>
              </a:rPr>
              <a:t>Together – Out of the Ark</a:t>
            </a:r>
          </a:p>
          <a:p>
            <a:pPr algn="ctr">
              <a:lnSpc>
                <a:spcPct val="107000"/>
              </a:lnSpc>
              <a:spcAft>
                <a:spcPts val="800"/>
              </a:spcAft>
            </a:pPr>
            <a:r>
              <a:rPr lang="en-GB" sz="2800" dirty="0">
                <a:solidFill>
                  <a:srgbClr val="002060"/>
                </a:solidFill>
                <a:latin typeface="Sassoon Infant Std"/>
                <a:ea typeface="Calibri" panose="020F0502020204030204" pitchFamily="34" charset="0"/>
                <a:cs typeface="Times New Roman" panose="02020603050405020304" pitchFamily="18" charset="0"/>
              </a:rPr>
              <a:t>O</a:t>
            </a:r>
            <a:r>
              <a:rPr lang="en-US" sz="2800" dirty="0">
                <a:solidFill>
                  <a:srgbClr val="002060"/>
                </a:solidFill>
                <a:latin typeface="Sassoon Infant Std"/>
                <a:ea typeface="Calibri" panose="020F0502020204030204" pitchFamily="34" charset="0"/>
                <a:cs typeface="Times New Roman" panose="02020603050405020304" pitchFamily="18" charset="0"/>
              </a:rPr>
              <a:t>R</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rgbClr val="002060"/>
                </a:solidFill>
                <a:effectLst/>
                <a:latin typeface="Sassoon Infant Std"/>
                <a:ea typeface="Calibri" panose="020F0502020204030204" pitchFamily="34" charset="0"/>
                <a:cs typeface="Times New Roman" panose="02020603050405020304" pitchFamily="18" charset="0"/>
              </a:rPr>
              <a:t>Sing from your heart – Young Voices Choir</a:t>
            </a:r>
            <a:endParaRPr lang="en-GB" sz="2800" dirty="0"/>
          </a:p>
        </p:txBody>
      </p:sp>
    </p:spTree>
    <p:extLst>
      <p:ext uri="{BB962C8B-B14F-4D97-AF65-F5344CB8AC3E}">
        <p14:creationId xmlns:p14="http://schemas.microsoft.com/office/powerpoint/2010/main" val="24210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pic>
        <p:nvPicPr>
          <p:cNvPr id="4" name="Picture 3" descr="Close-up of a sheet of music&#10;&#10;Description automatically generated">
            <a:extLst>
              <a:ext uri="{FF2B5EF4-FFF2-40B4-BE49-F238E27FC236}">
                <a16:creationId xmlns:a16="http://schemas.microsoft.com/office/drawing/2014/main" id="{3980A770-7B5C-4A44-B5D1-5C4B7A21CAF1}"/>
              </a:ext>
            </a:extLst>
          </p:cNvPr>
          <p:cNvPicPr>
            <a:picLocks noChangeAspect="1"/>
          </p:cNvPicPr>
          <p:nvPr/>
        </p:nvPicPr>
        <p:blipFill rotWithShape="1">
          <a:blip r:embed="rId2">
            <a:extLst>
              <a:ext uri="{28A0092B-C50C-407E-A947-70E740481C1C}">
                <a14:useLocalDpi xmlns:a14="http://schemas.microsoft.com/office/drawing/2010/main" val="0"/>
              </a:ext>
            </a:extLst>
          </a:blip>
          <a:srcRect l="6112" r="23791"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DA989B43-6144-0515-1AA4-6F6E23E016B3}"/>
              </a:ext>
            </a:extLst>
          </p:cNvPr>
          <p:cNvSpPr>
            <a:spLocks noGrp="1"/>
          </p:cNvSpPr>
          <p:nvPr>
            <p:ph type="title"/>
          </p:nvPr>
        </p:nvSpPr>
        <p:spPr>
          <a:xfrm>
            <a:off x="593380" y="773879"/>
            <a:ext cx="4088190" cy="835934"/>
          </a:xfrm>
        </p:spPr>
        <p:txBody>
          <a:bodyPr vert="horz" lIns="91440" tIns="45720" rIns="91440" bIns="45720" rtlCol="0" anchor="b">
            <a:normAutofit/>
          </a:bodyPr>
          <a:lstStyle/>
          <a:p>
            <a:pPr algn="r"/>
            <a:r>
              <a:rPr lang="en-US" sz="4800" dirty="0"/>
              <a:t>Let’s Sing!</a:t>
            </a:r>
          </a:p>
        </p:txBody>
      </p:sp>
      <p:cxnSp>
        <p:nvCxnSpPr>
          <p:cNvPr id="21" name="Straight Connector 2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7" name="Rectangle 6">
            <a:extLst>
              <a:ext uri="{FF2B5EF4-FFF2-40B4-BE49-F238E27FC236}">
                <a16:creationId xmlns:a16="http://schemas.microsoft.com/office/drawing/2014/main" id="{F6CADC96-D88D-4018-B15F-9E5F9771597E}"/>
              </a:ext>
            </a:extLst>
          </p:cNvPr>
          <p:cNvSpPr/>
          <p:nvPr/>
        </p:nvSpPr>
        <p:spPr>
          <a:xfrm>
            <a:off x="439308" y="3910741"/>
            <a:ext cx="5065768" cy="646331"/>
          </a:xfrm>
          <a:prstGeom prst="rect">
            <a:avLst/>
          </a:prstGeom>
        </p:spPr>
        <p:txBody>
          <a:bodyPr wrap="square">
            <a:spAutoFit/>
          </a:bodyPr>
          <a:lstStyle/>
          <a:p>
            <a:pPr algn="ctr"/>
            <a:r>
              <a:rPr lang="en-US" dirty="0">
                <a:hlinkClick r:id="rId3"/>
              </a:rPr>
              <a:t>https://www.youtube.com/watch?v=MPvnZILn6EY&amp;list=RDMPvnZILn6EY&amp;start_radio=1</a:t>
            </a:r>
            <a:r>
              <a:rPr lang="en-US" dirty="0"/>
              <a:t> </a:t>
            </a:r>
          </a:p>
        </p:txBody>
      </p:sp>
    </p:spTree>
    <p:extLst>
      <p:ext uri="{BB962C8B-B14F-4D97-AF65-F5344CB8AC3E}">
        <p14:creationId xmlns:p14="http://schemas.microsoft.com/office/powerpoint/2010/main" val="333612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423</TotalTime>
  <Words>1052</Words>
  <Application>Microsoft Office PowerPoint</Application>
  <PresentationFormat>Widescreen</PresentationFormat>
  <Paragraphs>76</Paragraphs>
  <Slides>16</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Arial</vt:lpstr>
      <vt:lpstr>Calibri</vt:lpstr>
      <vt:lpstr>Sassoon Infant Std</vt:lpstr>
      <vt:lpstr>Symbol</vt:lpstr>
      <vt:lpstr>Trebuchet MS</vt:lpstr>
      <vt:lpstr>Wingdings</vt:lpstr>
      <vt:lpstr>Wingdings 3</vt:lpstr>
      <vt:lpstr>Facet</vt:lpstr>
      <vt:lpstr>PowerPoint Presentation</vt:lpstr>
      <vt:lpstr>Welcome and Response</vt:lpstr>
      <vt:lpstr>Stewardship</vt:lpstr>
      <vt:lpstr>PowerPoint Presentation</vt:lpstr>
      <vt:lpstr>PowerPoint Presentation</vt:lpstr>
      <vt:lpstr>What can we learn from this story?</vt:lpstr>
      <vt:lpstr>PowerPoint Presentation</vt:lpstr>
      <vt:lpstr>Let’s Sing! Choose</vt:lpstr>
      <vt:lpstr>Let’s Sing!</vt:lpstr>
      <vt:lpstr>Let’s Sing!</vt:lpstr>
      <vt:lpstr>Let’s Sing!</vt:lpstr>
      <vt:lpstr>Questions and Reflection  What small actions can make a big impact for the future generations?  "The moment we decide to fulfil something, we can do anything." What does Greta Thunberg mean by this statement?   </vt:lpstr>
      <vt:lpstr>PowerPoint Presentation</vt:lpstr>
      <vt:lpstr>PowerPoint Presentation</vt:lpstr>
      <vt:lpstr>PowerPoint Presentation</vt:lpstr>
      <vt:lpstr>Go and Do!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Bishops’ Lent Challenge 2023 Live Life Full this Lent</dc:title>
  <dc:creator>Mandy Flaherty</dc:creator>
  <cp:lastModifiedBy>Mandy Flaherty</cp:lastModifiedBy>
  <cp:revision>30</cp:revision>
  <dcterms:created xsi:type="dcterms:W3CDTF">2023-02-14T18:09:38Z</dcterms:created>
  <dcterms:modified xsi:type="dcterms:W3CDTF">2024-01-27T14:01:55Z</dcterms:modified>
</cp:coreProperties>
</file>