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73" r:id="rId4"/>
    <p:sldId id="270" r:id="rId5"/>
    <p:sldId id="271" r:id="rId6"/>
    <p:sldId id="264" r:id="rId7"/>
    <p:sldId id="272" r:id="rId8"/>
    <p:sldId id="274" r:id="rId9"/>
    <p:sldId id="276" r:id="rId10"/>
    <p:sldId id="278" r:id="rId11"/>
    <p:sldId id="279" r:id="rId12"/>
    <p:sldId id="281" r:id="rId13"/>
    <p:sldId id="282" r:id="rId14"/>
    <p:sldId id="283" r:id="rId15"/>
    <p:sldId id="266" r:id="rId16"/>
    <p:sldId id="265"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8FC4A-3833-4B4B-82DD-2E765ADCA4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E62D0A3-1FAE-40DC-8094-398540E7E29D}">
      <dgm:prSet/>
      <dgm:spPr/>
      <dgm:t>
        <a:bodyPr/>
        <a:lstStyle/>
        <a:p>
          <a:pPr>
            <a:lnSpc>
              <a:spcPct val="100000"/>
            </a:lnSpc>
          </a:pPr>
          <a:r>
            <a:rPr lang="en-GB" b="1" i="0" baseline="30000" dirty="0"/>
            <a:t>18 </a:t>
          </a:r>
          <a:r>
            <a:rPr lang="en-GB" b="0" i="0" dirty="0"/>
            <a:t>We have sufferings now. But the sufferings we have now are nothing compared to the great glory that will be given to us. </a:t>
          </a:r>
          <a:r>
            <a:rPr lang="en-GB" b="1" i="0" baseline="30000" dirty="0"/>
            <a:t>19 </a:t>
          </a:r>
          <a:r>
            <a:rPr lang="en-GB" b="0" i="0" dirty="0"/>
            <a:t>Everything that God made is waiting with excitement for the time when God will show the world who his children are. The whole world wants very much for that to happen. </a:t>
          </a:r>
          <a:r>
            <a:rPr lang="en-GB" b="1" i="0" baseline="30000" dirty="0"/>
            <a:t>20 </a:t>
          </a:r>
          <a:r>
            <a:rPr lang="en-GB" b="0" i="0" dirty="0"/>
            <a:t>Everything that God made was changed to become useless. This was not by its own wish. It happened because God wanted it. But there was this hope: </a:t>
          </a:r>
          <a:r>
            <a:rPr lang="en-GB" b="1" i="0" baseline="30000" dirty="0"/>
            <a:t>21 </a:t>
          </a:r>
          <a:r>
            <a:rPr lang="en-GB" b="0" i="0" dirty="0"/>
            <a:t>that everything God made would be set free from ruin. There was hope that everything God made would have the freedom and glory that belong to God’s children.</a:t>
          </a:r>
          <a:endParaRPr lang="en-US" dirty="0"/>
        </a:p>
      </dgm:t>
    </dgm:pt>
    <dgm:pt modelId="{18C4DBA4-4035-4B95-B4D8-DA23BDC4A47D}" type="parTrans" cxnId="{612B1AAE-F67E-4B73-8677-035DD9E729C7}">
      <dgm:prSet/>
      <dgm:spPr/>
      <dgm:t>
        <a:bodyPr/>
        <a:lstStyle/>
        <a:p>
          <a:endParaRPr lang="en-US"/>
        </a:p>
      </dgm:t>
    </dgm:pt>
    <dgm:pt modelId="{DA82751F-02E4-4C35-93D7-A66144A6E4A1}" type="sibTrans" cxnId="{612B1AAE-F67E-4B73-8677-035DD9E729C7}">
      <dgm:prSet/>
      <dgm:spPr/>
      <dgm:t>
        <a:bodyPr/>
        <a:lstStyle/>
        <a:p>
          <a:endParaRPr lang="en-US"/>
        </a:p>
      </dgm:t>
    </dgm:pt>
    <dgm:pt modelId="{02EE1C89-203A-4362-9408-785921B04EA8}">
      <dgm:prSet/>
      <dgm:spPr/>
      <dgm:t>
        <a:bodyPr/>
        <a:lstStyle/>
        <a:p>
          <a:pPr>
            <a:lnSpc>
              <a:spcPct val="100000"/>
            </a:lnSpc>
          </a:pPr>
          <a:r>
            <a:rPr lang="en-GB" b="1" i="0" baseline="30000" dirty="0"/>
            <a:t>22 </a:t>
          </a:r>
          <a:r>
            <a:rPr lang="en-GB" b="0" i="0" dirty="0"/>
            <a:t>We know that everything God made has been waiting until now in pain, like a woman ready to give birth. </a:t>
          </a:r>
          <a:r>
            <a:rPr lang="en-GB" b="1" i="0" baseline="30000" dirty="0"/>
            <a:t>23 </a:t>
          </a:r>
          <a:r>
            <a:rPr lang="en-GB" b="0" i="0" dirty="0"/>
            <a:t>Not only the world, but we also have been waiting with pain inside us. We have the Spirit as the first part of God’s promise. So we are waiting for God to finish making us his own children. I mean we are waiting for our bodies to be made free. </a:t>
          </a:r>
          <a:r>
            <a:rPr lang="en-GB" b="1" i="0" baseline="30000" dirty="0"/>
            <a:t>24 </a:t>
          </a:r>
          <a:r>
            <a:rPr lang="en-GB" b="0" i="0" dirty="0"/>
            <a:t>We were saved, and we have this hope. If we see what we are waiting for, then that is not really hope. People do not hope for something they already have. </a:t>
          </a:r>
          <a:r>
            <a:rPr lang="en-GB" b="1" i="0" baseline="30000" dirty="0"/>
            <a:t>25 </a:t>
          </a:r>
          <a:r>
            <a:rPr lang="en-GB" b="0" i="0" dirty="0"/>
            <a:t>But we are hoping for something that we do not have yet. We are waiting for it patiently.</a:t>
          </a:r>
          <a:endParaRPr lang="en-US" dirty="0"/>
        </a:p>
      </dgm:t>
    </dgm:pt>
    <dgm:pt modelId="{124E577A-3B41-4B73-9819-F99A6E57468B}" type="parTrans" cxnId="{DE5D2798-867D-493F-98B0-68914A4F2CE4}">
      <dgm:prSet/>
      <dgm:spPr/>
      <dgm:t>
        <a:bodyPr/>
        <a:lstStyle/>
        <a:p>
          <a:endParaRPr lang="en-US"/>
        </a:p>
      </dgm:t>
    </dgm:pt>
    <dgm:pt modelId="{26F31062-4BC2-4128-8060-33BE626487DF}" type="sibTrans" cxnId="{DE5D2798-867D-493F-98B0-68914A4F2CE4}">
      <dgm:prSet/>
      <dgm:spPr/>
      <dgm:t>
        <a:bodyPr/>
        <a:lstStyle/>
        <a:p>
          <a:endParaRPr lang="en-US"/>
        </a:p>
      </dgm:t>
    </dgm:pt>
    <dgm:pt modelId="{27DD1BDB-8253-4485-8AF9-D7DD054F37EF}" type="pres">
      <dgm:prSet presAssocID="{2CD8FC4A-3833-4B4B-82DD-2E765ADCA45D}" presName="vert0" presStyleCnt="0">
        <dgm:presLayoutVars>
          <dgm:dir/>
          <dgm:animOne val="branch"/>
          <dgm:animLvl val="lvl"/>
        </dgm:presLayoutVars>
      </dgm:prSet>
      <dgm:spPr/>
    </dgm:pt>
    <dgm:pt modelId="{1487235D-0E1D-4E7D-8433-B463CE2BEA91}" type="pres">
      <dgm:prSet presAssocID="{EE62D0A3-1FAE-40DC-8094-398540E7E29D}" presName="thickLine" presStyleLbl="alignNode1" presStyleIdx="0" presStyleCnt="2"/>
      <dgm:spPr/>
    </dgm:pt>
    <dgm:pt modelId="{8C119255-A893-429F-BD5C-C99602965684}" type="pres">
      <dgm:prSet presAssocID="{EE62D0A3-1FAE-40DC-8094-398540E7E29D}" presName="horz1" presStyleCnt="0"/>
      <dgm:spPr/>
    </dgm:pt>
    <dgm:pt modelId="{A8A72F19-615C-43A3-95A2-3A95C7E5ECF3}" type="pres">
      <dgm:prSet presAssocID="{EE62D0A3-1FAE-40DC-8094-398540E7E29D}" presName="tx1" presStyleLbl="revTx" presStyleIdx="0" presStyleCnt="2"/>
      <dgm:spPr/>
    </dgm:pt>
    <dgm:pt modelId="{248584FD-0F31-4696-807D-2F46954E9BA4}" type="pres">
      <dgm:prSet presAssocID="{EE62D0A3-1FAE-40DC-8094-398540E7E29D}" presName="vert1" presStyleCnt="0"/>
      <dgm:spPr/>
    </dgm:pt>
    <dgm:pt modelId="{928BF1F1-192E-478C-8427-D385C46B49BA}" type="pres">
      <dgm:prSet presAssocID="{02EE1C89-203A-4362-9408-785921B04EA8}" presName="thickLine" presStyleLbl="alignNode1" presStyleIdx="1" presStyleCnt="2"/>
      <dgm:spPr/>
    </dgm:pt>
    <dgm:pt modelId="{49317055-AE6B-4EA1-948A-3B3C2B629B78}" type="pres">
      <dgm:prSet presAssocID="{02EE1C89-203A-4362-9408-785921B04EA8}" presName="horz1" presStyleCnt="0"/>
      <dgm:spPr/>
    </dgm:pt>
    <dgm:pt modelId="{F2ECF11D-B302-43A0-B0C3-16FED3F6B94D}" type="pres">
      <dgm:prSet presAssocID="{02EE1C89-203A-4362-9408-785921B04EA8}" presName="tx1" presStyleLbl="revTx" presStyleIdx="1" presStyleCnt="2"/>
      <dgm:spPr/>
    </dgm:pt>
    <dgm:pt modelId="{A091B521-CD0F-415B-A614-FA3D0974FDCE}" type="pres">
      <dgm:prSet presAssocID="{02EE1C89-203A-4362-9408-785921B04EA8}" presName="vert1" presStyleCnt="0"/>
      <dgm:spPr/>
    </dgm:pt>
  </dgm:ptLst>
  <dgm:cxnLst>
    <dgm:cxn modelId="{1A3CA761-CAEE-4820-9910-4BA3B7D8F0BF}" type="presOf" srcId="{2CD8FC4A-3833-4B4B-82DD-2E765ADCA45D}" destId="{27DD1BDB-8253-4485-8AF9-D7DD054F37EF}" srcOrd="0" destOrd="0" presId="urn:microsoft.com/office/officeart/2008/layout/LinedList"/>
    <dgm:cxn modelId="{D91D784B-4809-46DB-AEDF-73B1F5F82B44}" type="presOf" srcId="{EE62D0A3-1FAE-40DC-8094-398540E7E29D}" destId="{A8A72F19-615C-43A3-95A2-3A95C7E5ECF3}" srcOrd="0" destOrd="0" presId="urn:microsoft.com/office/officeart/2008/layout/LinedList"/>
    <dgm:cxn modelId="{DE5D2798-867D-493F-98B0-68914A4F2CE4}" srcId="{2CD8FC4A-3833-4B4B-82DD-2E765ADCA45D}" destId="{02EE1C89-203A-4362-9408-785921B04EA8}" srcOrd="1" destOrd="0" parTransId="{124E577A-3B41-4B73-9819-F99A6E57468B}" sibTransId="{26F31062-4BC2-4128-8060-33BE626487DF}"/>
    <dgm:cxn modelId="{3E049398-F5A8-4C75-92C4-54EDB8662222}" type="presOf" srcId="{02EE1C89-203A-4362-9408-785921B04EA8}" destId="{F2ECF11D-B302-43A0-B0C3-16FED3F6B94D}" srcOrd="0" destOrd="0" presId="urn:microsoft.com/office/officeart/2008/layout/LinedList"/>
    <dgm:cxn modelId="{612B1AAE-F67E-4B73-8677-035DD9E729C7}" srcId="{2CD8FC4A-3833-4B4B-82DD-2E765ADCA45D}" destId="{EE62D0A3-1FAE-40DC-8094-398540E7E29D}" srcOrd="0" destOrd="0" parTransId="{18C4DBA4-4035-4B95-B4D8-DA23BDC4A47D}" sibTransId="{DA82751F-02E4-4C35-93D7-A66144A6E4A1}"/>
    <dgm:cxn modelId="{308DA804-2833-4796-9BAE-F62414D22F2B}" type="presParOf" srcId="{27DD1BDB-8253-4485-8AF9-D7DD054F37EF}" destId="{1487235D-0E1D-4E7D-8433-B463CE2BEA91}" srcOrd="0" destOrd="0" presId="urn:microsoft.com/office/officeart/2008/layout/LinedList"/>
    <dgm:cxn modelId="{8878EA34-D37A-43E9-B1CB-C64B8F1D78A9}" type="presParOf" srcId="{27DD1BDB-8253-4485-8AF9-D7DD054F37EF}" destId="{8C119255-A893-429F-BD5C-C99602965684}" srcOrd="1" destOrd="0" presId="urn:microsoft.com/office/officeart/2008/layout/LinedList"/>
    <dgm:cxn modelId="{23E53334-4ACD-435D-AB11-4AF23480F234}" type="presParOf" srcId="{8C119255-A893-429F-BD5C-C99602965684}" destId="{A8A72F19-615C-43A3-95A2-3A95C7E5ECF3}" srcOrd="0" destOrd="0" presId="urn:microsoft.com/office/officeart/2008/layout/LinedList"/>
    <dgm:cxn modelId="{530A02E4-4877-4439-8441-2C4BB638A9D0}" type="presParOf" srcId="{8C119255-A893-429F-BD5C-C99602965684}" destId="{248584FD-0F31-4696-807D-2F46954E9BA4}" srcOrd="1" destOrd="0" presId="urn:microsoft.com/office/officeart/2008/layout/LinedList"/>
    <dgm:cxn modelId="{99B404AE-744F-4F8E-9FA7-CFDF7DB26AEC}" type="presParOf" srcId="{27DD1BDB-8253-4485-8AF9-D7DD054F37EF}" destId="{928BF1F1-192E-478C-8427-D385C46B49BA}" srcOrd="2" destOrd="0" presId="urn:microsoft.com/office/officeart/2008/layout/LinedList"/>
    <dgm:cxn modelId="{283450BC-3FFB-4508-8BF5-CD6ABD3A4C5A}" type="presParOf" srcId="{27DD1BDB-8253-4485-8AF9-D7DD054F37EF}" destId="{49317055-AE6B-4EA1-948A-3B3C2B629B78}" srcOrd="3" destOrd="0" presId="urn:microsoft.com/office/officeart/2008/layout/LinedList"/>
    <dgm:cxn modelId="{4215DF0C-5D53-488E-8649-916FAF0C58CB}" type="presParOf" srcId="{49317055-AE6B-4EA1-948A-3B3C2B629B78}" destId="{F2ECF11D-B302-43A0-B0C3-16FED3F6B94D}" srcOrd="0" destOrd="0" presId="urn:microsoft.com/office/officeart/2008/layout/LinedList"/>
    <dgm:cxn modelId="{CE1EB872-A301-48AD-A295-D7DD1B17610E}" type="presParOf" srcId="{49317055-AE6B-4EA1-948A-3B3C2B629B78}" destId="{A091B521-CD0F-415B-A614-FA3D0974FD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235D-0E1D-4E7D-8433-B463CE2BEA91}">
      <dsp:nvSpPr>
        <dsp:cNvPr id="0" name=""/>
        <dsp:cNvSpPr/>
      </dsp:nvSpPr>
      <dsp:spPr>
        <a:xfrm>
          <a:off x="0" y="0"/>
          <a:ext cx="749750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72F19-615C-43A3-95A2-3A95C7E5ECF3}">
      <dsp:nvSpPr>
        <dsp:cNvPr id="0" name=""/>
        <dsp:cNvSpPr/>
      </dsp:nvSpPr>
      <dsp:spPr>
        <a:xfrm>
          <a:off x="0" y="0"/>
          <a:ext cx="7497505"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GB" sz="1800" b="1" i="0" kern="1200" baseline="30000" dirty="0"/>
            <a:t>18 </a:t>
          </a:r>
          <a:r>
            <a:rPr lang="en-GB" sz="1800" b="0" i="0" kern="1200" dirty="0"/>
            <a:t>We have sufferings now. But the sufferings we have now are nothing compared to the great glory that will be given to us. </a:t>
          </a:r>
          <a:r>
            <a:rPr lang="en-GB" sz="1800" b="1" i="0" kern="1200" baseline="30000" dirty="0"/>
            <a:t>19 </a:t>
          </a:r>
          <a:r>
            <a:rPr lang="en-GB" sz="1800" b="0" i="0" kern="1200" dirty="0"/>
            <a:t>Everything that God made is waiting with excitement for the time when God will show the world who his children are. The whole world wants very much for that to happen. </a:t>
          </a:r>
          <a:r>
            <a:rPr lang="en-GB" sz="1800" b="1" i="0" kern="1200" baseline="30000" dirty="0"/>
            <a:t>20 </a:t>
          </a:r>
          <a:r>
            <a:rPr lang="en-GB" sz="1800" b="0" i="0" kern="1200" dirty="0"/>
            <a:t>Everything that God made was changed to become useless. This was not by its own wish. It happened because God wanted it. But there was this hope: </a:t>
          </a:r>
          <a:r>
            <a:rPr lang="en-GB" sz="1800" b="1" i="0" kern="1200" baseline="30000" dirty="0"/>
            <a:t>21 </a:t>
          </a:r>
          <a:r>
            <a:rPr lang="en-GB" sz="1800" b="0" i="0" kern="1200" dirty="0"/>
            <a:t>that everything God made would be set free from ruin. There was hope that everything God made would have the freedom and glory that belong to God’s children.</a:t>
          </a:r>
          <a:endParaRPr lang="en-US" sz="1800" kern="1200" dirty="0"/>
        </a:p>
      </dsp:txBody>
      <dsp:txXfrm>
        <a:off x="0" y="0"/>
        <a:ext cx="7497505" cy="2743199"/>
      </dsp:txXfrm>
    </dsp:sp>
    <dsp:sp modelId="{928BF1F1-192E-478C-8427-D385C46B49BA}">
      <dsp:nvSpPr>
        <dsp:cNvPr id="0" name=""/>
        <dsp:cNvSpPr/>
      </dsp:nvSpPr>
      <dsp:spPr>
        <a:xfrm>
          <a:off x="0" y="2743199"/>
          <a:ext cx="749750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CF11D-B302-43A0-B0C3-16FED3F6B94D}">
      <dsp:nvSpPr>
        <dsp:cNvPr id="0" name=""/>
        <dsp:cNvSpPr/>
      </dsp:nvSpPr>
      <dsp:spPr>
        <a:xfrm>
          <a:off x="0" y="2743199"/>
          <a:ext cx="7497505"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GB" sz="1800" b="1" i="0" kern="1200" baseline="30000" dirty="0"/>
            <a:t>22 </a:t>
          </a:r>
          <a:r>
            <a:rPr lang="en-GB" sz="1800" b="0" i="0" kern="1200" dirty="0"/>
            <a:t>We know that everything God made has been waiting until now in pain, like a woman ready to give birth. </a:t>
          </a:r>
          <a:r>
            <a:rPr lang="en-GB" sz="1800" b="1" i="0" kern="1200" baseline="30000" dirty="0"/>
            <a:t>23 </a:t>
          </a:r>
          <a:r>
            <a:rPr lang="en-GB" sz="1800" b="0" i="0" kern="1200" dirty="0"/>
            <a:t>Not only the world, but we also have been waiting with pain inside us. We have the Spirit as the first part of God’s promise. So we are waiting for God to finish making us his own children. I mean we are waiting for our bodies to be made free. </a:t>
          </a:r>
          <a:r>
            <a:rPr lang="en-GB" sz="1800" b="1" i="0" kern="1200" baseline="30000" dirty="0"/>
            <a:t>24 </a:t>
          </a:r>
          <a:r>
            <a:rPr lang="en-GB" sz="1800" b="0" i="0" kern="1200" dirty="0"/>
            <a:t>We were saved, and we have this hope. If we see what we are waiting for, then that is not really hope. People do not hope for something they already have. </a:t>
          </a:r>
          <a:r>
            <a:rPr lang="en-GB" sz="1800" b="1" i="0" kern="1200" baseline="30000" dirty="0"/>
            <a:t>25 </a:t>
          </a:r>
          <a:r>
            <a:rPr lang="en-GB" sz="1800" b="0" i="0" kern="1200" dirty="0"/>
            <a:t>But we are hoping for something that we do not have yet. We are waiting for it patiently.</a:t>
          </a:r>
          <a:endParaRPr lang="en-US" sz="1800" kern="1200" dirty="0"/>
        </a:p>
      </dsp:txBody>
      <dsp:txXfrm>
        <a:off x="0" y="2743199"/>
        <a:ext cx="7497505" cy="27431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46534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41464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80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425751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079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890890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3840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11716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7672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78713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A0314-0B84-4B8C-9048-D5830715CBF6}"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19729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A0314-0B84-4B8C-9048-D5830715CBF6}"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78934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A0314-0B84-4B8C-9048-D5830715CBF6}"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1883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0314-0B84-4B8C-9048-D5830715CBF6}"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6745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A0314-0B84-4B8C-9048-D5830715CBF6}"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95730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
        <p:nvSpPr>
          <p:cNvPr id="5" name="Date Placeholder 4"/>
          <p:cNvSpPr>
            <a:spLocks noGrp="1"/>
          </p:cNvSpPr>
          <p:nvPr>
            <p:ph type="dt" sz="half" idx="10"/>
          </p:nvPr>
        </p:nvSpPr>
        <p:spPr/>
        <p:txBody>
          <a:bodyPr/>
          <a:lstStyle/>
          <a:p>
            <a:fld id="{CF8A0314-0B84-4B8C-9048-D5830715CBF6}" type="datetimeFigureOut">
              <a:rPr lang="en-GB" smtClean="0"/>
              <a:t>23/01/2024</a:t>
            </a:fld>
            <a:endParaRPr lang="en-GB"/>
          </a:p>
        </p:txBody>
      </p:sp>
    </p:spTree>
    <p:extLst>
      <p:ext uri="{BB962C8B-B14F-4D97-AF65-F5344CB8AC3E}">
        <p14:creationId xmlns:p14="http://schemas.microsoft.com/office/powerpoint/2010/main" val="232670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8A0314-0B84-4B8C-9048-D5830715CBF6}" type="datetimeFigureOut">
              <a:rPr lang="en-GB" smtClean="0"/>
              <a:t>23/01/2024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D8B375-9393-4241-A8B0-7D85A36E0F47}" type="slidenum">
              <a:rPr lang="en-GB" smtClean="0"/>
              <a:t>‹#›</a:t>
            </a:fld>
            <a:endParaRPr lang="en-GB"/>
          </a:p>
        </p:txBody>
      </p:sp>
    </p:spTree>
    <p:extLst>
      <p:ext uri="{BB962C8B-B14F-4D97-AF65-F5344CB8AC3E}">
        <p14:creationId xmlns:p14="http://schemas.microsoft.com/office/powerpoint/2010/main" val="9539229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r_t5xitQjIc?si=Wu1Y9tDZ5D6bWC_w" TargetMode="External"/><Relationship Id="rId5" Type="http://schemas.openxmlformats.org/officeDocument/2006/relationships/hyperlink" Target="https://www.youtube.com/watch?v=r_t5xitQjIc"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u_JUlnIlLts?si=C5pfQfLI1VIJC-9C" TargetMode="External"/><Relationship Id="rId5" Type="http://schemas.openxmlformats.org/officeDocument/2006/relationships/image" Target="../media/image6.png"/><Relationship Id="rId4" Type="http://schemas.openxmlformats.org/officeDocument/2006/relationships/hyperlink" Target="https://www.youtube.com/watch?v=u_JUlnIlL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Y6gqbmxhnuQ?si=HpiFRyZr4SS9nS_G" TargetMode="External"/><Relationship Id="rId5" Type="http://schemas.openxmlformats.org/officeDocument/2006/relationships/image" Target="../media/image6.png"/><Relationship Id="rId4" Type="http://schemas.openxmlformats.org/officeDocument/2006/relationships/hyperlink" Target="https://www.youtube.com/watch?v=Y6gqbmxhnu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EEA8-263A-5BBD-D22C-A717FBF9CB5A}"/>
              </a:ext>
            </a:extLst>
          </p:cNvPr>
          <p:cNvSpPr>
            <a:spLocks noGrp="1"/>
          </p:cNvSpPr>
          <p:nvPr>
            <p:ph type="ctrTitle"/>
          </p:nvPr>
        </p:nvSpPr>
        <p:spPr>
          <a:xfrm>
            <a:off x="515426" y="3429000"/>
            <a:ext cx="11161146" cy="1646302"/>
          </a:xfrm>
        </p:spPr>
        <p:txBody>
          <a:bodyPr/>
          <a:lstStyle/>
          <a:p>
            <a:pPr algn="ctr">
              <a:lnSpc>
                <a:spcPct val="107000"/>
              </a:lnSpc>
              <a:spcAft>
                <a:spcPts val="800"/>
              </a:spcAft>
            </a:pPr>
            <a:r>
              <a:rPr lang="en-GB" b="1" dirty="0">
                <a:solidFill>
                  <a:srgbClr val="002060"/>
                </a:solidFill>
              </a:rPr>
              <a:t>Bishops’ Lent Challenge 2024</a:t>
            </a:r>
            <a:br>
              <a:rPr lang="en-GB" dirty="0"/>
            </a:br>
            <a:r>
              <a:rPr lang="en-GB" sz="3600" b="1" dirty="0">
                <a:solidFill>
                  <a:srgbClr val="A71A26"/>
                </a:solidFill>
              </a:rPr>
              <a:t>This is </a:t>
            </a:r>
            <a:r>
              <a:rPr lang="en-GB" sz="3600" b="1">
                <a:solidFill>
                  <a:srgbClr val="A71A26"/>
                </a:solidFill>
              </a:rPr>
              <a:t>the Time</a:t>
            </a:r>
            <a:br>
              <a:rPr lang="en-GB" sz="3600" b="1">
                <a:solidFill>
                  <a:srgbClr val="A71A26"/>
                </a:solidFill>
              </a:rPr>
            </a:br>
            <a:br>
              <a:rPr lang="en-GB" sz="3600" b="1" dirty="0">
                <a:solidFill>
                  <a:srgbClr val="002060"/>
                </a:solidFill>
              </a:rPr>
            </a:br>
            <a:r>
              <a:rPr lang="en-GB" sz="3600" i="1" dirty="0">
                <a:solidFill>
                  <a:srgbClr val="002060"/>
                </a:solidFill>
              </a:rPr>
              <a:t>‘</a:t>
            </a:r>
            <a:r>
              <a:rPr lang="en-US" sz="2800" i="1" dirty="0">
                <a:solidFill>
                  <a:srgbClr val="002060"/>
                </a:solidFill>
                <a:effectLst/>
                <a:latin typeface="Sassoon Infant Std"/>
                <a:ea typeface="Calibri" panose="020F0502020204030204" pitchFamily="34" charset="0"/>
                <a:cs typeface="Times New Roman" panose="02020603050405020304" pitchFamily="18" charset="0"/>
              </a:rPr>
              <a:t>For I know the plans I have for you… plans to give you hope and a future’</a:t>
            </a:r>
            <a:br>
              <a:rPr lang="en-GB" sz="2800" i="1" dirty="0">
                <a:effectLst/>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002060"/>
                </a:solidFill>
                <a:effectLst/>
                <a:latin typeface="Sassoon Infant Std"/>
                <a:ea typeface="Calibri" panose="020F0502020204030204" pitchFamily="34" charset="0"/>
                <a:cs typeface="Times New Roman" panose="02020603050405020304" pitchFamily="18" charset="0"/>
              </a:rPr>
              <a:t>Jeremiah 29:11</a:t>
            </a:r>
            <a:br>
              <a:rPr lang="en-GB" sz="2800" b="1" dirty="0">
                <a:effectLst/>
                <a:latin typeface="Calibri" panose="020F0502020204030204" pitchFamily="34" charset="0"/>
                <a:ea typeface="Calibri" panose="020F0502020204030204" pitchFamily="34" charset="0"/>
                <a:cs typeface="Times New Roman" panose="02020603050405020304" pitchFamily="18" charset="0"/>
              </a:rPr>
            </a:br>
            <a:endParaRPr lang="en-GB" sz="2800" b="1" dirty="0"/>
          </a:p>
        </p:txBody>
      </p:sp>
      <p:sp>
        <p:nvSpPr>
          <p:cNvPr id="3" name="Subtitle 2">
            <a:extLst>
              <a:ext uri="{FF2B5EF4-FFF2-40B4-BE49-F238E27FC236}">
                <a16:creationId xmlns:a16="http://schemas.microsoft.com/office/drawing/2014/main" id="{D202BF98-AA8D-CDA4-4C99-422DD5C7D1EF}"/>
              </a:ext>
            </a:extLst>
          </p:cNvPr>
          <p:cNvSpPr>
            <a:spLocks noGrp="1"/>
          </p:cNvSpPr>
          <p:nvPr>
            <p:ph type="subTitle" idx="1"/>
          </p:nvPr>
        </p:nvSpPr>
        <p:spPr>
          <a:xfrm>
            <a:off x="1692317" y="5340651"/>
            <a:ext cx="8807365" cy="1096899"/>
          </a:xfrm>
        </p:spPr>
        <p:txBody>
          <a:bodyPr>
            <a:normAutofit fontScale="85000" lnSpcReduction="20000"/>
          </a:bodyPr>
          <a:lstStyle/>
          <a:p>
            <a:pPr algn="ctr"/>
            <a:r>
              <a:rPr lang="en-GB" sz="4800" dirty="0">
                <a:solidFill>
                  <a:srgbClr val="002060"/>
                </a:solidFill>
              </a:rPr>
              <a:t>Week Four – Salvation</a:t>
            </a:r>
          </a:p>
          <a:p>
            <a:pPr algn="ctr"/>
            <a:r>
              <a:rPr lang="en-GB" sz="2900" dirty="0">
                <a:solidFill>
                  <a:srgbClr val="002060"/>
                </a:solidFill>
              </a:rPr>
              <a:t>Romans 8: 18-25</a:t>
            </a:r>
          </a:p>
        </p:txBody>
      </p:sp>
      <p:pic>
        <p:nvPicPr>
          <p:cNvPr id="6" name="Picture 5" descr="A pink and black logo&#10;&#10;Description automatically generated">
            <a:extLst>
              <a:ext uri="{FF2B5EF4-FFF2-40B4-BE49-F238E27FC236}">
                <a16:creationId xmlns:a16="http://schemas.microsoft.com/office/drawing/2014/main" id="{00C0EAAF-CA7F-4DE4-85AD-791F9EBE5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289" y="420450"/>
            <a:ext cx="1693552" cy="662397"/>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611A3EFE-9EF9-4863-A86E-276A93587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82" y="420450"/>
            <a:ext cx="1787702" cy="644909"/>
          </a:xfrm>
          <a:prstGeom prst="rect">
            <a:avLst/>
          </a:prstGeom>
        </p:spPr>
      </p:pic>
    </p:spTree>
    <p:extLst>
      <p:ext uri="{BB962C8B-B14F-4D97-AF65-F5344CB8AC3E}">
        <p14:creationId xmlns:p14="http://schemas.microsoft.com/office/powerpoint/2010/main" val="284139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E044-A218-DC64-F307-C6D919F4878B}"/>
              </a:ext>
            </a:extLst>
          </p:cNvPr>
          <p:cNvSpPr>
            <a:spLocks noGrp="1"/>
          </p:cNvSpPr>
          <p:nvPr>
            <p:ph type="title"/>
          </p:nvPr>
        </p:nvSpPr>
        <p:spPr/>
        <p:txBody>
          <a:bodyPr>
            <a:normAutofit/>
          </a:bodyPr>
          <a:lstStyle/>
          <a:p>
            <a:r>
              <a:rPr lang="en-GB" sz="5400" b="1" dirty="0"/>
              <a:t>Questions for Reflection</a:t>
            </a:r>
          </a:p>
        </p:txBody>
      </p:sp>
      <p:sp>
        <p:nvSpPr>
          <p:cNvPr id="3" name="TextBox 2">
            <a:extLst>
              <a:ext uri="{FF2B5EF4-FFF2-40B4-BE49-F238E27FC236}">
                <a16:creationId xmlns:a16="http://schemas.microsoft.com/office/drawing/2014/main" id="{E1CC3C6A-4998-1E41-7F51-6528DB5D4CE9}"/>
              </a:ext>
            </a:extLst>
          </p:cNvPr>
          <p:cNvSpPr txBox="1"/>
          <p:nvPr/>
        </p:nvSpPr>
        <p:spPr>
          <a:xfrm>
            <a:off x="408701" y="1882087"/>
            <a:ext cx="11105965" cy="304551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US" sz="4400" dirty="0">
                <a:solidFill>
                  <a:srgbClr val="002060"/>
                </a:solidFill>
                <a:effectLst/>
                <a:latin typeface="Sassoon Infant Std"/>
                <a:ea typeface="Calibri" panose="020F0502020204030204" pitchFamily="34" charset="0"/>
                <a:cs typeface="Times New Roman" panose="02020603050405020304" pitchFamily="18" charset="0"/>
              </a:rPr>
              <a:t>What gives you hope?</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4400" dirty="0">
                <a:solidFill>
                  <a:srgbClr val="002060"/>
                </a:solidFill>
                <a:effectLst/>
                <a:latin typeface="Sassoon Infant Std"/>
                <a:ea typeface="Calibri" panose="020F0502020204030204" pitchFamily="34" charset="0"/>
                <a:cs typeface="Times New Roman" panose="02020603050405020304" pitchFamily="18" charset="0"/>
              </a:rPr>
              <a:t>What makes you suffer?</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4400" dirty="0">
                <a:solidFill>
                  <a:srgbClr val="002060"/>
                </a:solidFill>
                <a:effectLst/>
                <a:latin typeface="Sassoon Infant Std"/>
                <a:ea typeface="Calibri" panose="020F0502020204030204" pitchFamily="34" charset="0"/>
                <a:cs typeface="Times New Roman" panose="02020603050405020304" pitchFamily="18" charset="0"/>
              </a:rPr>
              <a:t>How can you offer others hope?</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400" dirty="0">
                <a:solidFill>
                  <a:srgbClr val="002060"/>
                </a:solidFill>
                <a:effectLst/>
                <a:latin typeface="Sassoon Infant Std"/>
                <a:ea typeface="Calibri" panose="020F0502020204030204" pitchFamily="34" charset="0"/>
                <a:cs typeface="Times New Roman" panose="02020603050405020304" pitchFamily="18" charset="0"/>
              </a:rPr>
              <a:t>What ways can you stop others from suffering?</a:t>
            </a:r>
            <a:endParaRPr lang="en-GB" sz="4400" dirty="0"/>
          </a:p>
        </p:txBody>
      </p:sp>
    </p:spTree>
    <p:extLst>
      <p:ext uri="{BB962C8B-B14F-4D97-AF65-F5344CB8AC3E}">
        <p14:creationId xmlns:p14="http://schemas.microsoft.com/office/powerpoint/2010/main" val="48801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4" name="Picture 3" descr="Close-up of a sheet of music&#10;&#10;Description automatically generated">
            <a:extLst>
              <a:ext uri="{FF2B5EF4-FFF2-40B4-BE49-F238E27FC236}">
                <a16:creationId xmlns:a16="http://schemas.microsoft.com/office/drawing/2014/main" id="{4C0F58FE-2B4F-149F-4A50-30A9454BF81D}"/>
              </a:ext>
            </a:extLst>
          </p:cNvPr>
          <p:cNvPicPr>
            <a:picLocks noChangeAspect="1"/>
          </p:cNvPicPr>
          <p:nvPr/>
        </p:nvPicPr>
        <p:blipFill rotWithShape="1">
          <a:blip r:embed="rId2">
            <a:extLst>
              <a:ext uri="{28A0092B-C50C-407E-A947-70E740481C1C}">
                <a14:useLocalDpi xmlns:a14="http://schemas.microsoft.com/office/drawing/2010/main" val="0"/>
              </a:ext>
            </a:extLst>
          </a:blip>
          <a:srcRect l="6112" r="23791"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D29C6DC-953C-4D0D-B3E3-1C1BD40ACCE5}"/>
              </a:ext>
            </a:extLst>
          </p:cNvPr>
          <p:cNvSpPr>
            <a:spLocks noGrp="1"/>
          </p:cNvSpPr>
          <p:nvPr>
            <p:ph type="title"/>
          </p:nvPr>
        </p:nvSpPr>
        <p:spPr>
          <a:xfrm>
            <a:off x="764830" y="307066"/>
            <a:ext cx="4088190" cy="1169309"/>
          </a:xfrm>
        </p:spPr>
        <p:txBody>
          <a:bodyPr vert="horz" lIns="91440" tIns="45720" rIns="91440" bIns="45720" rtlCol="0" anchor="b">
            <a:normAutofit fontScale="90000"/>
          </a:bodyPr>
          <a:lstStyle/>
          <a:p>
            <a:pPr algn="ctr"/>
            <a:r>
              <a:rPr lang="en-US" sz="4800" b="1" dirty="0"/>
              <a:t>Let’s sing!</a:t>
            </a:r>
            <a:br>
              <a:rPr lang="en-US" sz="4800" b="1" dirty="0"/>
            </a:br>
            <a:r>
              <a:rPr lang="en-US" sz="4800" b="1" dirty="0"/>
              <a:t>Choose</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52068270-F6AF-6D2A-9631-D28DAAE64E26}"/>
              </a:ext>
            </a:extLst>
          </p:cNvPr>
          <p:cNvSpPr txBox="1"/>
          <p:nvPr/>
        </p:nvSpPr>
        <p:spPr>
          <a:xfrm>
            <a:off x="347253" y="2050236"/>
            <a:ext cx="5178826" cy="3648435"/>
          </a:xfrm>
          <a:prstGeom prst="rect">
            <a:avLst/>
          </a:prstGeom>
          <a:noFill/>
        </p:spPr>
        <p:txBody>
          <a:bodyPr wrap="square" rtlCol="0">
            <a:spAutoFit/>
          </a:bodyPr>
          <a:lstStyle/>
          <a:p>
            <a:pPr algn="ctr">
              <a:lnSpc>
                <a:spcPct val="107000"/>
              </a:lnSpc>
              <a:spcAft>
                <a:spcPts val="800"/>
              </a:spcAft>
            </a:pPr>
            <a:r>
              <a:rPr lang="en-US" sz="2800" dirty="0">
                <a:solidFill>
                  <a:srgbClr val="002060"/>
                </a:solidFill>
                <a:effectLst/>
                <a:latin typeface="Sassoon Infant Std"/>
                <a:ea typeface="Calibri" panose="020F0502020204030204" pitchFamily="34" charset="0"/>
                <a:cs typeface="Times New Roman" panose="02020603050405020304" pitchFamily="18" charset="0"/>
              </a:rPr>
              <a:t>Hope – Allstars Kids Worship</a:t>
            </a:r>
          </a:p>
          <a:p>
            <a:pPr algn="ctr">
              <a:lnSpc>
                <a:spcPct val="107000"/>
              </a:lnSpc>
              <a:spcAft>
                <a:spcPts val="800"/>
              </a:spcAft>
            </a:pPr>
            <a:r>
              <a:rPr lang="en-GB" sz="2800" dirty="0">
                <a:solidFill>
                  <a:srgbClr val="002060"/>
                </a:solidFill>
                <a:latin typeface="Sassoon Infant Std"/>
                <a:ea typeface="Calibri" panose="020F0502020204030204" pitchFamily="34" charset="0"/>
                <a:cs typeface="Times New Roman" panose="02020603050405020304" pitchFamily="18" charset="0"/>
              </a:rPr>
              <a:t>O</a:t>
            </a:r>
            <a:r>
              <a:rPr lang="en-US" sz="2800" dirty="0">
                <a:solidFill>
                  <a:srgbClr val="002060"/>
                </a:solidFill>
                <a:latin typeface="Sassoon Infant Std"/>
                <a:ea typeface="Calibri" panose="020F0502020204030204" pitchFamily="34" charset="0"/>
                <a:cs typeface="Times New Roman" panose="02020603050405020304" pitchFamily="18" charset="0"/>
              </a:rPr>
              <a:t>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solidFill>
                  <a:srgbClr val="002060"/>
                </a:solidFill>
                <a:effectLst/>
                <a:latin typeface="Sassoon Infant Std"/>
                <a:ea typeface="Calibri" panose="020F0502020204030204" pitchFamily="34" charset="0"/>
                <a:cs typeface="Times New Roman" panose="02020603050405020304" pitchFamily="18" charset="0"/>
              </a:rPr>
              <a:t>Hope – Worship for everyone</a:t>
            </a:r>
          </a:p>
          <a:p>
            <a:pPr algn="ctr">
              <a:lnSpc>
                <a:spcPct val="107000"/>
              </a:lnSpc>
              <a:spcAft>
                <a:spcPts val="800"/>
              </a:spcAft>
            </a:pPr>
            <a:r>
              <a:rPr lang="en-GB" sz="2800" dirty="0">
                <a:solidFill>
                  <a:srgbClr val="002060"/>
                </a:solidFill>
                <a:latin typeface="Sassoon Infant Std"/>
                <a:ea typeface="Calibri" panose="020F0502020204030204" pitchFamily="34" charset="0"/>
                <a:cs typeface="Times New Roman" panose="02020603050405020304" pitchFamily="18" charset="0"/>
              </a:rPr>
              <a:t>O</a:t>
            </a:r>
            <a:r>
              <a:rPr lang="en-US" sz="2800" dirty="0">
                <a:solidFill>
                  <a:srgbClr val="002060"/>
                </a:solidFill>
                <a:latin typeface="Sassoon Infant Std"/>
                <a:ea typeface="Calibri" panose="020F0502020204030204" pitchFamily="34" charset="0"/>
                <a:cs typeface="Times New Roman" panose="02020603050405020304" pitchFamily="18" charset="0"/>
              </a:rPr>
              <a:t>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err="1">
                <a:solidFill>
                  <a:srgbClr val="002060"/>
                </a:solidFill>
                <a:effectLst/>
                <a:latin typeface="Sassoon Infant Std"/>
                <a:ea typeface="Calibri" panose="020F0502020204030204" pitchFamily="34" charset="0"/>
                <a:cs typeface="Times New Roman" panose="02020603050405020304" pitchFamily="18" charset="0"/>
              </a:rPr>
              <a:t>Hopeity</a:t>
            </a:r>
            <a:r>
              <a:rPr lang="en-US" sz="2800" dirty="0">
                <a:solidFill>
                  <a:srgbClr val="002060"/>
                </a:solidFill>
                <a:effectLst/>
                <a:latin typeface="Sassoon Infant Std"/>
                <a:ea typeface="Calibri" panose="020F0502020204030204" pitchFamily="34" charset="0"/>
                <a:cs typeface="Times New Roman" panose="02020603050405020304" pitchFamily="18" charset="0"/>
              </a:rPr>
              <a:t> Hope - Lyric Video (Songs of Some Silliness) – Hillsong Kids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2060"/>
                </a:solidFill>
                <a:effectLst/>
                <a:latin typeface="Sassoon Infant Std"/>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12393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4" name="Picture 3" descr="Close-up of a sheet of music&#10;&#10;Description automatically generated">
            <a:extLst>
              <a:ext uri="{FF2B5EF4-FFF2-40B4-BE49-F238E27FC236}">
                <a16:creationId xmlns:a16="http://schemas.microsoft.com/office/drawing/2014/main" id="{4C0F58FE-2B4F-149F-4A50-30A9454BF81D}"/>
              </a:ext>
            </a:extLst>
          </p:cNvPr>
          <p:cNvPicPr>
            <a:picLocks noChangeAspect="1"/>
          </p:cNvPicPr>
          <p:nvPr/>
        </p:nvPicPr>
        <p:blipFill rotWithShape="1">
          <a:blip r:embed="rId3">
            <a:extLst>
              <a:ext uri="{28A0092B-C50C-407E-A947-70E740481C1C}">
                <a14:useLocalDpi xmlns:a14="http://schemas.microsoft.com/office/drawing/2010/main" val="0"/>
              </a:ext>
            </a:extLst>
          </a:blip>
          <a:srcRect l="6112" r="23791"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D29C6DC-953C-4D0D-B3E3-1C1BD40ACCE5}"/>
              </a:ext>
            </a:extLst>
          </p:cNvPr>
          <p:cNvSpPr>
            <a:spLocks noGrp="1"/>
          </p:cNvSpPr>
          <p:nvPr>
            <p:ph type="title"/>
          </p:nvPr>
        </p:nvSpPr>
        <p:spPr>
          <a:xfrm>
            <a:off x="114793" y="-350159"/>
            <a:ext cx="4088190" cy="1169309"/>
          </a:xfrm>
        </p:spPr>
        <p:txBody>
          <a:bodyPr vert="horz" lIns="91440" tIns="45720" rIns="91440" bIns="45720" rtlCol="0" anchor="b">
            <a:normAutofit/>
          </a:bodyPr>
          <a:lstStyle/>
          <a:p>
            <a:pPr algn="r"/>
            <a:r>
              <a:rPr lang="en-US" sz="4800" b="1" dirty="0"/>
              <a:t>Let’s sing!</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 name="Online Media 2">
            <a:hlinkClick r:id="" action="ppaction://media"/>
            <a:extLst>
              <a:ext uri="{FF2B5EF4-FFF2-40B4-BE49-F238E27FC236}">
                <a16:creationId xmlns:a16="http://schemas.microsoft.com/office/drawing/2014/main" id="{76F6A53A-7999-44C8-92DD-E8362C72C2EF}"/>
              </a:ext>
            </a:extLst>
          </p:cNvPr>
          <p:cNvPicPr>
            <a:picLocks noRot="1" noChangeAspect="1"/>
          </p:cNvPicPr>
          <p:nvPr>
            <a:videoFile r:link="rId1"/>
          </p:nvPr>
        </p:nvPicPr>
        <p:blipFill>
          <a:blip r:embed="rId4"/>
          <a:stretch>
            <a:fillRect/>
          </a:stretch>
        </p:blipFill>
        <p:spPr>
          <a:xfrm>
            <a:off x="1112743" y="827616"/>
            <a:ext cx="9989267" cy="5618963"/>
          </a:xfrm>
          <a:prstGeom prst="rect">
            <a:avLst/>
          </a:prstGeom>
        </p:spPr>
      </p:pic>
      <p:sp>
        <p:nvSpPr>
          <p:cNvPr id="7" name="Rectangle 6">
            <a:extLst>
              <a:ext uri="{FF2B5EF4-FFF2-40B4-BE49-F238E27FC236}">
                <a16:creationId xmlns:a16="http://schemas.microsoft.com/office/drawing/2014/main" id="{99DC64AB-2A34-451C-AABA-3835B6C298F8}"/>
              </a:ext>
            </a:extLst>
          </p:cNvPr>
          <p:cNvSpPr/>
          <p:nvPr/>
        </p:nvSpPr>
        <p:spPr>
          <a:xfrm>
            <a:off x="3401295" y="6453987"/>
            <a:ext cx="5222520" cy="369332"/>
          </a:xfrm>
          <a:prstGeom prst="rect">
            <a:avLst/>
          </a:prstGeom>
        </p:spPr>
        <p:txBody>
          <a:bodyPr wrap="none">
            <a:spAutoFit/>
          </a:bodyPr>
          <a:lstStyle/>
          <a:p>
            <a:r>
              <a:rPr lang="en-US" dirty="0">
                <a:hlinkClick r:id="rId5"/>
              </a:rPr>
              <a:t>https://www.youtube.com/watch?v=r_t5xitQjIc</a:t>
            </a:r>
            <a:r>
              <a:rPr lang="en-US" dirty="0"/>
              <a:t> </a:t>
            </a:r>
          </a:p>
        </p:txBody>
      </p:sp>
    </p:spTree>
    <p:extLst>
      <p:ext uri="{BB962C8B-B14F-4D97-AF65-F5344CB8AC3E}">
        <p14:creationId xmlns:p14="http://schemas.microsoft.com/office/powerpoint/2010/main" val="16546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4" name="Picture 3" descr="Close-up of a sheet of music&#10;&#10;Description automatically generated">
            <a:extLst>
              <a:ext uri="{FF2B5EF4-FFF2-40B4-BE49-F238E27FC236}">
                <a16:creationId xmlns:a16="http://schemas.microsoft.com/office/drawing/2014/main" id="{4C0F58FE-2B4F-149F-4A50-30A9454BF81D}"/>
              </a:ext>
            </a:extLst>
          </p:cNvPr>
          <p:cNvPicPr>
            <a:picLocks noChangeAspect="1"/>
          </p:cNvPicPr>
          <p:nvPr/>
        </p:nvPicPr>
        <p:blipFill rotWithShape="1">
          <a:blip r:embed="rId3">
            <a:extLst>
              <a:ext uri="{28A0092B-C50C-407E-A947-70E740481C1C}">
                <a14:useLocalDpi xmlns:a14="http://schemas.microsoft.com/office/drawing/2010/main" val="0"/>
              </a:ext>
            </a:extLst>
          </a:blip>
          <a:srcRect l="6112" r="23791"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D29C6DC-953C-4D0D-B3E3-1C1BD40ACCE5}"/>
              </a:ext>
            </a:extLst>
          </p:cNvPr>
          <p:cNvSpPr>
            <a:spLocks noGrp="1"/>
          </p:cNvSpPr>
          <p:nvPr>
            <p:ph type="title"/>
          </p:nvPr>
        </p:nvSpPr>
        <p:spPr>
          <a:xfrm>
            <a:off x="114793" y="-350159"/>
            <a:ext cx="4088190" cy="1169309"/>
          </a:xfrm>
        </p:spPr>
        <p:txBody>
          <a:bodyPr vert="horz" lIns="91440" tIns="45720" rIns="91440" bIns="45720" rtlCol="0" anchor="b">
            <a:normAutofit/>
          </a:bodyPr>
          <a:lstStyle/>
          <a:p>
            <a:pPr algn="r"/>
            <a:r>
              <a:rPr lang="en-US" sz="4800" b="1" dirty="0"/>
              <a:t>Let’s sing!</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Rectangle 6">
            <a:extLst>
              <a:ext uri="{FF2B5EF4-FFF2-40B4-BE49-F238E27FC236}">
                <a16:creationId xmlns:a16="http://schemas.microsoft.com/office/drawing/2014/main" id="{99DC64AB-2A34-451C-AABA-3835B6C298F8}"/>
              </a:ext>
            </a:extLst>
          </p:cNvPr>
          <p:cNvSpPr/>
          <p:nvPr/>
        </p:nvSpPr>
        <p:spPr>
          <a:xfrm>
            <a:off x="3401295" y="6453987"/>
            <a:ext cx="5222520" cy="369332"/>
          </a:xfrm>
          <a:prstGeom prst="rect">
            <a:avLst/>
          </a:prstGeom>
        </p:spPr>
        <p:txBody>
          <a:bodyPr wrap="none">
            <a:spAutoFit/>
          </a:bodyPr>
          <a:lstStyle/>
          <a:p>
            <a:r>
              <a:rPr lang="en-US" dirty="0">
                <a:hlinkClick r:id="rId4"/>
              </a:rPr>
              <a:t>https://www.youtube.com/watch?v=u_JUlnIlLts</a:t>
            </a:r>
            <a:r>
              <a:rPr lang="en-US" dirty="0"/>
              <a:t> </a:t>
            </a:r>
          </a:p>
        </p:txBody>
      </p:sp>
      <p:pic>
        <p:nvPicPr>
          <p:cNvPr id="5" name="Online Media 4">
            <a:hlinkClick r:id="" action="ppaction://media"/>
            <a:extLst>
              <a:ext uri="{FF2B5EF4-FFF2-40B4-BE49-F238E27FC236}">
                <a16:creationId xmlns:a16="http://schemas.microsoft.com/office/drawing/2014/main" id="{592B99E5-7A6C-4B3A-AF78-1EE85FD2505E}"/>
              </a:ext>
            </a:extLst>
          </p:cNvPr>
          <p:cNvPicPr>
            <a:picLocks noRot="1" noChangeAspect="1"/>
          </p:cNvPicPr>
          <p:nvPr>
            <a:videoFile r:link="rId1"/>
          </p:nvPr>
        </p:nvPicPr>
        <p:blipFill>
          <a:blip r:embed="rId5"/>
          <a:stretch>
            <a:fillRect/>
          </a:stretch>
        </p:blipFill>
        <p:spPr>
          <a:xfrm>
            <a:off x="1016624" y="862588"/>
            <a:ext cx="10022489" cy="5637650"/>
          </a:xfrm>
          <a:prstGeom prst="rect">
            <a:avLst/>
          </a:prstGeom>
        </p:spPr>
      </p:pic>
    </p:spTree>
    <p:extLst>
      <p:ext uri="{BB962C8B-B14F-4D97-AF65-F5344CB8AC3E}">
        <p14:creationId xmlns:p14="http://schemas.microsoft.com/office/powerpoint/2010/main" val="7419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4" name="Picture 3" descr="Close-up of a sheet of music&#10;&#10;Description automatically generated">
            <a:extLst>
              <a:ext uri="{FF2B5EF4-FFF2-40B4-BE49-F238E27FC236}">
                <a16:creationId xmlns:a16="http://schemas.microsoft.com/office/drawing/2014/main" id="{4C0F58FE-2B4F-149F-4A50-30A9454BF81D}"/>
              </a:ext>
            </a:extLst>
          </p:cNvPr>
          <p:cNvPicPr>
            <a:picLocks noChangeAspect="1"/>
          </p:cNvPicPr>
          <p:nvPr/>
        </p:nvPicPr>
        <p:blipFill rotWithShape="1">
          <a:blip r:embed="rId3">
            <a:extLst>
              <a:ext uri="{28A0092B-C50C-407E-A947-70E740481C1C}">
                <a14:useLocalDpi xmlns:a14="http://schemas.microsoft.com/office/drawing/2010/main" val="0"/>
              </a:ext>
            </a:extLst>
          </a:blip>
          <a:srcRect l="6112" r="23791"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D29C6DC-953C-4D0D-B3E3-1C1BD40ACCE5}"/>
              </a:ext>
            </a:extLst>
          </p:cNvPr>
          <p:cNvSpPr>
            <a:spLocks noGrp="1"/>
          </p:cNvSpPr>
          <p:nvPr>
            <p:ph type="title"/>
          </p:nvPr>
        </p:nvSpPr>
        <p:spPr>
          <a:xfrm>
            <a:off x="114793" y="-350159"/>
            <a:ext cx="4088190" cy="1169309"/>
          </a:xfrm>
        </p:spPr>
        <p:txBody>
          <a:bodyPr vert="horz" lIns="91440" tIns="45720" rIns="91440" bIns="45720" rtlCol="0" anchor="b">
            <a:normAutofit/>
          </a:bodyPr>
          <a:lstStyle/>
          <a:p>
            <a:pPr algn="r"/>
            <a:r>
              <a:rPr lang="en-US" sz="4800" b="1" dirty="0"/>
              <a:t>Let’s sing!</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Rectangle 6">
            <a:extLst>
              <a:ext uri="{FF2B5EF4-FFF2-40B4-BE49-F238E27FC236}">
                <a16:creationId xmlns:a16="http://schemas.microsoft.com/office/drawing/2014/main" id="{99DC64AB-2A34-451C-AABA-3835B6C298F8}"/>
              </a:ext>
            </a:extLst>
          </p:cNvPr>
          <p:cNvSpPr/>
          <p:nvPr/>
        </p:nvSpPr>
        <p:spPr>
          <a:xfrm>
            <a:off x="3481723" y="6435722"/>
            <a:ext cx="5575181" cy="369332"/>
          </a:xfrm>
          <a:prstGeom prst="rect">
            <a:avLst/>
          </a:prstGeom>
        </p:spPr>
        <p:txBody>
          <a:bodyPr wrap="none">
            <a:spAutoFit/>
          </a:bodyPr>
          <a:lstStyle/>
          <a:p>
            <a:r>
              <a:rPr lang="en-US" dirty="0">
                <a:hlinkClick r:id="rId4"/>
              </a:rPr>
              <a:t>https://www.youtube.com/watch?v=Y6gqbmxhnuQ</a:t>
            </a:r>
            <a:r>
              <a:rPr lang="en-US" dirty="0"/>
              <a:t> </a:t>
            </a:r>
          </a:p>
        </p:txBody>
      </p:sp>
      <p:pic>
        <p:nvPicPr>
          <p:cNvPr id="3" name="Online Media 2">
            <a:hlinkClick r:id="" action="ppaction://media"/>
            <a:extLst>
              <a:ext uri="{FF2B5EF4-FFF2-40B4-BE49-F238E27FC236}">
                <a16:creationId xmlns:a16="http://schemas.microsoft.com/office/drawing/2014/main" id="{BBE065BE-AF25-4DB1-8E7D-066F58F080DF}"/>
              </a:ext>
            </a:extLst>
          </p:cNvPr>
          <p:cNvPicPr>
            <a:picLocks noRot="1" noChangeAspect="1"/>
          </p:cNvPicPr>
          <p:nvPr>
            <a:videoFile r:link="rId1"/>
          </p:nvPr>
        </p:nvPicPr>
        <p:blipFill>
          <a:blip r:embed="rId5"/>
          <a:stretch>
            <a:fillRect/>
          </a:stretch>
        </p:blipFill>
        <p:spPr>
          <a:xfrm>
            <a:off x="965214" y="796958"/>
            <a:ext cx="9930342" cy="5585818"/>
          </a:xfrm>
          <a:prstGeom prst="rect">
            <a:avLst/>
          </a:prstGeom>
        </p:spPr>
      </p:pic>
    </p:spTree>
    <p:extLst>
      <p:ext uri="{BB962C8B-B14F-4D97-AF65-F5344CB8AC3E}">
        <p14:creationId xmlns:p14="http://schemas.microsoft.com/office/powerpoint/2010/main" val="20547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96F-82E6-F57A-5D1F-73E9CB841C67}"/>
              </a:ext>
            </a:extLst>
          </p:cNvPr>
          <p:cNvSpPr>
            <a:spLocks noGrp="1"/>
          </p:cNvSpPr>
          <p:nvPr>
            <p:ph type="title"/>
          </p:nvPr>
        </p:nvSpPr>
        <p:spPr>
          <a:xfrm>
            <a:off x="577935" y="876299"/>
            <a:ext cx="11036130" cy="5105401"/>
          </a:xfrm>
        </p:spPr>
        <p:txBody>
          <a:bodyPr>
            <a:normAutofit/>
          </a:bodyPr>
          <a:lstStyle/>
          <a:p>
            <a:pPr algn="ctr">
              <a:lnSpc>
                <a:spcPct val="107000"/>
              </a:lnSpc>
              <a:spcAft>
                <a:spcPts val="800"/>
              </a:spcAft>
            </a:pPr>
            <a:r>
              <a:rPr lang="en-US" sz="6000" b="1" dirty="0">
                <a:latin typeface="Sassoon Infant Std"/>
                <a:ea typeface="Calibri" panose="020F0502020204030204" pitchFamily="34" charset="0"/>
                <a:cs typeface="Times New Roman" panose="02020603050405020304" pitchFamily="18" charset="0"/>
              </a:rPr>
              <a:t>Message and Reflection</a:t>
            </a:r>
            <a:br>
              <a:rPr lang="en-US" sz="1800" b="1" dirty="0">
                <a:latin typeface="Sassoon Infant Std"/>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2060"/>
                </a:solidFill>
                <a:effectLst/>
                <a:latin typeface="Sassoon Infant Std"/>
                <a:ea typeface="Calibri" panose="020F0502020204030204" pitchFamily="34" charset="0"/>
                <a:cs typeface="Times New Roman" panose="02020603050405020304" pitchFamily="18" charset="0"/>
              </a:rPr>
              <a:t>In a time such as this, we </a:t>
            </a:r>
            <a:r>
              <a:rPr lang="en-US" sz="3200">
                <a:solidFill>
                  <a:srgbClr val="002060"/>
                </a:solidFill>
                <a:effectLst/>
                <a:latin typeface="Sassoon Infant Std"/>
                <a:ea typeface="Calibri" panose="020F0502020204030204" pitchFamily="34" charset="0"/>
                <a:cs typeface="Times New Roman" panose="02020603050405020304" pitchFamily="18" charset="0"/>
              </a:rPr>
              <a:t>need to start </a:t>
            </a:r>
            <a:r>
              <a:rPr lang="en-US" sz="3200" dirty="0">
                <a:solidFill>
                  <a:srgbClr val="002060"/>
                </a:solidFill>
                <a:effectLst/>
                <a:latin typeface="Sassoon Infant Std"/>
                <a:ea typeface="Calibri" panose="020F0502020204030204" pitchFamily="34" charset="0"/>
                <a:cs typeface="Times New Roman" panose="02020603050405020304" pitchFamily="18" charset="0"/>
              </a:rPr>
              <a:t>changing things now, before it is too late.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2060"/>
                </a:solidFill>
                <a:effectLst/>
                <a:latin typeface="Sassoon Infant Std"/>
                <a:ea typeface="Calibri" panose="020F0502020204030204" pitchFamily="34" charset="0"/>
                <a:cs typeface="Times New Roman" panose="02020603050405020304" pitchFamily="18" charset="0"/>
              </a:rPr>
              <a:t>What is our hope and how can we achieve it as part of a school community?</a:t>
            </a:r>
            <a:endParaRPr lang="en-GB" sz="3200" dirty="0"/>
          </a:p>
        </p:txBody>
      </p:sp>
    </p:spTree>
    <p:extLst>
      <p:ext uri="{BB962C8B-B14F-4D97-AF65-F5344CB8AC3E}">
        <p14:creationId xmlns:p14="http://schemas.microsoft.com/office/powerpoint/2010/main" val="172369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light, silhouette, night sky&#10;&#10;Description automatically generated">
            <a:extLst>
              <a:ext uri="{FF2B5EF4-FFF2-40B4-BE49-F238E27FC236}">
                <a16:creationId xmlns:a16="http://schemas.microsoft.com/office/drawing/2014/main" id="{3C14DACD-E91C-480C-7427-1F65DC93EDA2}"/>
              </a:ext>
            </a:extLst>
          </p:cNvPr>
          <p:cNvPicPr>
            <a:picLocks noChangeAspect="1"/>
          </p:cNvPicPr>
          <p:nvPr/>
        </p:nvPicPr>
        <p:blipFill rotWithShape="1">
          <a:blip r:embed="rId2">
            <a:extLst>
              <a:ext uri="{28A0092B-C50C-407E-A947-70E740481C1C}">
                <a14:useLocalDpi xmlns:a14="http://schemas.microsoft.com/office/drawing/2010/main" val="0"/>
              </a:ext>
            </a:extLst>
          </a:blip>
          <a:srcRect l="17963" t="17500" r="23333" b="31528"/>
          <a:stretch/>
        </p:blipFill>
        <p:spPr>
          <a:xfrm>
            <a:off x="956850" y="1168399"/>
            <a:ext cx="3457575" cy="4610101"/>
          </a:xfrm>
          <a:prstGeom prst="rect">
            <a:avLst/>
          </a:prstGeom>
        </p:spPr>
      </p:pic>
      <p:sp>
        <p:nvSpPr>
          <p:cNvPr id="3" name="TextBox 2">
            <a:extLst>
              <a:ext uri="{FF2B5EF4-FFF2-40B4-BE49-F238E27FC236}">
                <a16:creationId xmlns:a16="http://schemas.microsoft.com/office/drawing/2014/main" id="{DD4BAF0A-DCF2-0559-16BE-F86072EC2F46}"/>
              </a:ext>
            </a:extLst>
          </p:cNvPr>
          <p:cNvSpPr txBox="1"/>
          <p:nvPr/>
        </p:nvSpPr>
        <p:spPr>
          <a:xfrm>
            <a:off x="4730533" y="589361"/>
            <a:ext cx="5647463" cy="6016752"/>
          </a:xfrm>
          <a:prstGeom prst="rect">
            <a:avLst/>
          </a:prstGeom>
        </p:spPr>
        <p:txBody>
          <a:bodyPr vert="horz" lIns="91440" tIns="45720" rIns="91440" bIns="45720" rtlCol="0" anchor="t">
            <a:normAutofit lnSpcReduction="10000"/>
          </a:bodyPr>
          <a:lstStyle/>
          <a:p>
            <a:pPr>
              <a:lnSpc>
                <a:spcPct val="90000"/>
              </a:lnSpc>
              <a:spcBef>
                <a:spcPts val="1000"/>
              </a:spcBef>
              <a:buClr>
                <a:schemeClr val="accent1"/>
              </a:buClr>
              <a:buSzPct val="80000"/>
            </a:pPr>
            <a:r>
              <a:rPr lang="en-US" sz="4000" b="1" dirty="0">
                <a:solidFill>
                  <a:srgbClr val="002060"/>
                </a:solidFill>
                <a:effectLst/>
              </a:rPr>
              <a:t>Prayer:</a:t>
            </a:r>
          </a:p>
          <a:p>
            <a:pPr algn="just">
              <a:lnSpc>
                <a:spcPct val="107000"/>
              </a:lnSpc>
              <a:spcAft>
                <a:spcPts val="800"/>
              </a:spcAft>
            </a:pPr>
            <a:endParaRPr lang="en-US" sz="1800" dirty="0">
              <a:effectLst/>
              <a:latin typeface="Sassoon Infant Std"/>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2060"/>
                </a:solidFill>
                <a:effectLst/>
                <a:latin typeface="Sassoon Infant Std"/>
                <a:ea typeface="Calibri" panose="020F0502020204030204" pitchFamily="34" charset="0"/>
                <a:cs typeface="Times New Roman" panose="02020603050405020304" pitchFamily="18" charset="0"/>
              </a:rPr>
              <a:t>Dear God,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solidFill>
                  <a:srgbClr val="002060"/>
                </a:solidFill>
                <a:effectLst/>
                <a:latin typeface="Sassoon Infant Std"/>
                <a:ea typeface="Calibri" panose="020F0502020204030204" pitchFamily="34" charset="0"/>
                <a:cs typeface="Times New Roman" panose="02020603050405020304" pitchFamily="18" charset="0"/>
              </a:rPr>
              <a:t>Our climate is changing and we are changing it.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solidFill>
                  <a:srgbClr val="002060"/>
                </a:solidFill>
                <a:effectLst/>
                <a:latin typeface="Sassoon Infant Std"/>
                <a:ea typeface="Calibri" panose="020F0502020204030204" pitchFamily="34" charset="0"/>
                <a:cs typeface="Times New Roman" panose="02020603050405020304" pitchFamily="18" charset="0"/>
              </a:rPr>
              <a:t>We know our carbon footprint and failures thinks about the consequences of our actions is damaging your world.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solidFill>
                  <a:srgbClr val="002060"/>
                </a:solidFill>
                <a:effectLst/>
                <a:latin typeface="Sassoon Infant Std"/>
                <a:ea typeface="Calibri" panose="020F0502020204030204" pitchFamily="34" charset="0"/>
                <a:cs typeface="Times New Roman" panose="02020603050405020304" pitchFamily="18" charset="0"/>
              </a:rPr>
              <a:t>We have been slow to react. We are sorry for all the times we knew the right thing to do but chose convenience instead.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600" b="1" dirty="0">
                <a:solidFill>
                  <a:srgbClr val="002060"/>
                </a:solidFill>
                <a:effectLst/>
                <a:latin typeface="Sassoon Infant Std"/>
                <a:ea typeface="Calibri" panose="020F0502020204030204" pitchFamily="34" charset="0"/>
                <a:cs typeface="Times New Roman" panose="02020603050405020304" pitchFamily="18" charset="0"/>
              </a:rPr>
              <a:t>Amen</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solidFill>
                  <a:srgbClr val="002060"/>
                </a:solidFill>
                <a:effectLst/>
                <a:latin typeface="Sassoon Infant Std"/>
                <a:ea typeface="Calibri" panose="020F0502020204030204" pitchFamily="34" charset="0"/>
                <a:cs typeface="Times New Roman" panose="02020603050405020304" pitchFamily="18" charset="0"/>
              </a:rPr>
              <a:t>(USPG Prayer - For a time such as this)</a:t>
            </a:r>
            <a:r>
              <a:rPr lang="en-US" sz="2800" dirty="0">
                <a:effectLst/>
                <a:latin typeface="Sassoon Infant Std"/>
                <a:ea typeface="Calibri" panose="020F0502020204030204" pitchFamily="34" charset="0"/>
                <a:cs typeface="Times New Roman" panose="02020603050405020304" pitchFamily="18" charset="0"/>
              </a:rPr>
              <a:t> </a:t>
            </a:r>
          </a:p>
          <a:p>
            <a:endParaRPr lang="en-US" sz="2800" b="1" dirty="0">
              <a:effectLst/>
            </a:endParaRPr>
          </a:p>
        </p:txBody>
      </p:sp>
    </p:spTree>
    <p:extLst>
      <p:ext uri="{BB962C8B-B14F-4D97-AF65-F5344CB8AC3E}">
        <p14:creationId xmlns:p14="http://schemas.microsoft.com/office/powerpoint/2010/main" val="379622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3B90-FA6A-A5DB-A9E0-146DF3018BE7}"/>
              </a:ext>
            </a:extLst>
          </p:cNvPr>
          <p:cNvSpPr>
            <a:spLocks noGrp="1"/>
          </p:cNvSpPr>
          <p:nvPr>
            <p:ph type="title"/>
          </p:nvPr>
        </p:nvSpPr>
        <p:spPr/>
        <p:txBody>
          <a:bodyPr>
            <a:normAutofit/>
          </a:bodyPr>
          <a:lstStyle/>
          <a:p>
            <a:r>
              <a:rPr lang="en-GB" sz="6000" b="1" dirty="0"/>
              <a:t>Go and Do!</a:t>
            </a:r>
          </a:p>
        </p:txBody>
      </p:sp>
      <p:sp>
        <p:nvSpPr>
          <p:cNvPr id="4" name="TextBox 3">
            <a:extLst>
              <a:ext uri="{FF2B5EF4-FFF2-40B4-BE49-F238E27FC236}">
                <a16:creationId xmlns:a16="http://schemas.microsoft.com/office/drawing/2014/main" id="{4A46936E-62CA-23B5-3009-E06C6105EE70}"/>
              </a:ext>
            </a:extLst>
          </p:cNvPr>
          <p:cNvSpPr txBox="1"/>
          <p:nvPr/>
        </p:nvSpPr>
        <p:spPr>
          <a:xfrm>
            <a:off x="677333" y="1930400"/>
            <a:ext cx="9247901" cy="4401205"/>
          </a:xfrm>
          <a:prstGeom prst="rect">
            <a:avLst/>
          </a:prstGeom>
          <a:noFill/>
        </p:spPr>
        <p:txBody>
          <a:bodyPr wrap="square">
            <a:spAutoFit/>
          </a:bodyPr>
          <a:lstStyle/>
          <a:p>
            <a:r>
              <a:rPr lang="en-US" sz="2800" dirty="0">
                <a:solidFill>
                  <a:srgbClr val="002060"/>
                </a:solidFill>
                <a:effectLst/>
                <a:latin typeface="Sassoon Infant Std"/>
                <a:ea typeface="Calibri" panose="020F0502020204030204" pitchFamily="34" charset="0"/>
                <a:cs typeface="Times New Roman" panose="02020603050405020304" pitchFamily="18" charset="0"/>
              </a:rPr>
              <a:t>Give up travelling in your car for a week.</a:t>
            </a:r>
          </a:p>
          <a:p>
            <a:endParaRPr lang="en-US" sz="2800" dirty="0">
              <a:solidFill>
                <a:srgbClr val="002060"/>
              </a:solidFill>
              <a:latin typeface="Sassoon Infant Std"/>
              <a:ea typeface="Calibri" panose="020F0502020204030204" pitchFamily="34" charset="0"/>
              <a:cs typeface="Times New Roman" panose="02020603050405020304" pitchFamily="18" charset="0"/>
            </a:endParaRPr>
          </a:p>
          <a:p>
            <a:r>
              <a:rPr lang="en-US" sz="2800" dirty="0">
                <a:solidFill>
                  <a:srgbClr val="002060"/>
                </a:solidFill>
                <a:effectLst/>
                <a:latin typeface="Sassoon Infant Std"/>
                <a:ea typeface="Calibri" panose="020F0502020204030204" pitchFamily="34" charset="0"/>
                <a:cs typeface="Times New Roman" panose="02020603050405020304" pitchFamily="18" charset="0"/>
              </a:rPr>
              <a:t> Instead walk, cycle or take public transport.</a:t>
            </a:r>
          </a:p>
          <a:p>
            <a:endParaRPr lang="en-US" sz="2800" dirty="0">
              <a:solidFill>
                <a:srgbClr val="002060"/>
              </a:solidFill>
              <a:latin typeface="Sassoon Infant Std"/>
              <a:ea typeface="Calibri" panose="020F0502020204030204" pitchFamily="34" charset="0"/>
              <a:cs typeface="Times New Roman" panose="02020603050405020304" pitchFamily="18" charset="0"/>
            </a:endParaRPr>
          </a:p>
          <a:p>
            <a:r>
              <a:rPr lang="en-US" sz="2800" dirty="0">
                <a:solidFill>
                  <a:srgbClr val="002060"/>
                </a:solidFill>
                <a:effectLst/>
                <a:latin typeface="Sassoon Infant Std"/>
                <a:ea typeface="Calibri" panose="020F0502020204030204" pitchFamily="34" charset="0"/>
                <a:cs typeface="Times New Roman" panose="02020603050405020304" pitchFamily="18" charset="0"/>
              </a:rPr>
              <a:t> If this means that getting to places takes a little bit longer use that time to reflect on what you have learnt over the past 6 weeks. </a:t>
            </a:r>
          </a:p>
          <a:p>
            <a:endParaRPr lang="en-US" sz="2800" dirty="0">
              <a:solidFill>
                <a:srgbClr val="002060"/>
              </a:solidFill>
              <a:latin typeface="Sassoon Infant Std"/>
              <a:ea typeface="Calibri" panose="020F0502020204030204" pitchFamily="34" charset="0"/>
              <a:cs typeface="Times New Roman" panose="02020603050405020304" pitchFamily="18" charset="0"/>
            </a:endParaRPr>
          </a:p>
          <a:p>
            <a:r>
              <a:rPr lang="en-US" sz="2800" dirty="0">
                <a:solidFill>
                  <a:srgbClr val="002060"/>
                </a:solidFill>
                <a:effectLst/>
                <a:latin typeface="Sassoon Infant Std"/>
                <a:ea typeface="Calibri" panose="020F0502020204030204" pitchFamily="34" charset="0"/>
                <a:cs typeface="Times New Roman" panose="02020603050405020304" pitchFamily="18" charset="0"/>
              </a:rPr>
              <a:t>Think about those who walk to school no matter the weather, terrain or distance. </a:t>
            </a:r>
            <a:endParaRPr lang="en-GB" sz="2800" dirty="0"/>
          </a:p>
        </p:txBody>
      </p:sp>
    </p:spTree>
    <p:extLst>
      <p:ext uri="{BB962C8B-B14F-4D97-AF65-F5344CB8AC3E}">
        <p14:creationId xmlns:p14="http://schemas.microsoft.com/office/powerpoint/2010/main" val="197295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5F64-47D5-8E06-EFE3-54F1A4CE5834}"/>
              </a:ext>
            </a:extLst>
          </p:cNvPr>
          <p:cNvSpPr>
            <a:spLocks noGrp="1"/>
          </p:cNvSpPr>
          <p:nvPr>
            <p:ph type="title"/>
          </p:nvPr>
        </p:nvSpPr>
        <p:spPr>
          <a:xfrm>
            <a:off x="1797665" y="813335"/>
            <a:ext cx="8596668" cy="979710"/>
          </a:xfrm>
        </p:spPr>
        <p:txBody>
          <a:bodyPr>
            <a:normAutofit/>
          </a:bodyPr>
          <a:lstStyle/>
          <a:p>
            <a:pPr algn="ctr"/>
            <a:r>
              <a:rPr lang="en-GB" sz="5400" b="1" dirty="0">
                <a:solidFill>
                  <a:srgbClr val="002060"/>
                </a:solidFill>
              </a:rPr>
              <a:t>Welcome and Response</a:t>
            </a:r>
          </a:p>
        </p:txBody>
      </p:sp>
      <p:sp>
        <p:nvSpPr>
          <p:cNvPr id="3" name="Text Placeholder 2">
            <a:extLst>
              <a:ext uri="{FF2B5EF4-FFF2-40B4-BE49-F238E27FC236}">
                <a16:creationId xmlns:a16="http://schemas.microsoft.com/office/drawing/2014/main" id="{A937EE09-B1AF-9387-A6B7-53843DF4ACED}"/>
              </a:ext>
            </a:extLst>
          </p:cNvPr>
          <p:cNvSpPr>
            <a:spLocks noGrp="1"/>
          </p:cNvSpPr>
          <p:nvPr>
            <p:ph type="body" idx="1"/>
          </p:nvPr>
        </p:nvSpPr>
        <p:spPr>
          <a:xfrm>
            <a:off x="748519" y="2577303"/>
            <a:ext cx="10694961" cy="1703393"/>
          </a:xfrm>
        </p:spPr>
        <p:txBody>
          <a:bodyPr>
            <a:normAutofit/>
          </a:bodyPr>
          <a:lstStyle/>
          <a:p>
            <a:pPr algn="ctr"/>
            <a:r>
              <a:rPr lang="en-GB" sz="4800" dirty="0">
                <a:solidFill>
                  <a:srgbClr val="002060"/>
                </a:solidFill>
              </a:rPr>
              <a:t>This is the time</a:t>
            </a:r>
            <a:endParaRPr lang="en-GB" sz="4800" dirty="0">
              <a:solidFill>
                <a:schemeClr val="tx1"/>
              </a:solidFill>
            </a:endParaRPr>
          </a:p>
          <a:p>
            <a:pPr algn="ctr"/>
            <a:r>
              <a:rPr lang="en-GB" sz="4800" b="1" dirty="0">
                <a:solidFill>
                  <a:srgbClr val="A71A26"/>
                </a:solidFill>
              </a:rPr>
              <a:t>We can make a difference</a:t>
            </a:r>
          </a:p>
        </p:txBody>
      </p:sp>
    </p:spTree>
    <p:extLst>
      <p:ext uri="{BB962C8B-B14F-4D97-AF65-F5344CB8AC3E}">
        <p14:creationId xmlns:p14="http://schemas.microsoft.com/office/powerpoint/2010/main" val="33386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A0FF-070D-3284-DE25-9A3251C2F1DA}"/>
              </a:ext>
            </a:extLst>
          </p:cNvPr>
          <p:cNvSpPr>
            <a:spLocks noGrp="1"/>
          </p:cNvSpPr>
          <p:nvPr>
            <p:ph type="title"/>
          </p:nvPr>
        </p:nvSpPr>
        <p:spPr/>
        <p:txBody>
          <a:bodyPr>
            <a:normAutofit/>
          </a:bodyPr>
          <a:lstStyle/>
          <a:p>
            <a:r>
              <a:rPr lang="en-GB" sz="6000" b="1" dirty="0">
                <a:solidFill>
                  <a:srgbClr val="002060"/>
                </a:solidFill>
              </a:rPr>
              <a:t>Key Question</a:t>
            </a:r>
          </a:p>
        </p:txBody>
      </p:sp>
      <p:sp>
        <p:nvSpPr>
          <p:cNvPr id="3" name="TextBox 2">
            <a:extLst>
              <a:ext uri="{FF2B5EF4-FFF2-40B4-BE49-F238E27FC236}">
                <a16:creationId xmlns:a16="http://schemas.microsoft.com/office/drawing/2014/main" id="{E906E28B-433D-46D8-30FF-91C41739D583}"/>
              </a:ext>
            </a:extLst>
          </p:cNvPr>
          <p:cNvSpPr txBox="1"/>
          <p:nvPr/>
        </p:nvSpPr>
        <p:spPr>
          <a:xfrm>
            <a:off x="878889" y="1930400"/>
            <a:ext cx="8395113" cy="1754326"/>
          </a:xfrm>
          <a:prstGeom prst="rect">
            <a:avLst/>
          </a:prstGeom>
          <a:noFill/>
        </p:spPr>
        <p:txBody>
          <a:bodyPr wrap="square" rtlCol="0">
            <a:spAutoFit/>
          </a:bodyPr>
          <a:lstStyle/>
          <a:p>
            <a:r>
              <a:rPr lang="en-GB" sz="3600" dirty="0">
                <a:latin typeface="Sassoon Infant Std" panose="020B0503020103030203" pitchFamily="34" charset="0"/>
              </a:rPr>
              <a:t>What does it mean to suffer?</a:t>
            </a:r>
          </a:p>
          <a:p>
            <a:endParaRPr lang="en-GB" sz="3600" dirty="0">
              <a:latin typeface="Sassoon Infant Std" panose="020B0503020103030203" pitchFamily="34" charset="0"/>
            </a:endParaRPr>
          </a:p>
          <a:p>
            <a:r>
              <a:rPr lang="en-GB" sz="3600" dirty="0">
                <a:latin typeface="Sassoon Infant Std" panose="020B0503020103030203" pitchFamily="34" charset="0"/>
              </a:rPr>
              <a:t>What does suffering look like?</a:t>
            </a:r>
          </a:p>
        </p:txBody>
      </p:sp>
      <p:sp>
        <p:nvSpPr>
          <p:cNvPr id="4" name="TextBox 3">
            <a:extLst>
              <a:ext uri="{FF2B5EF4-FFF2-40B4-BE49-F238E27FC236}">
                <a16:creationId xmlns:a16="http://schemas.microsoft.com/office/drawing/2014/main" id="{2D0CF8AC-5F2D-F31D-0817-205D89B82496}"/>
              </a:ext>
            </a:extLst>
          </p:cNvPr>
          <p:cNvSpPr txBox="1"/>
          <p:nvPr/>
        </p:nvSpPr>
        <p:spPr>
          <a:xfrm>
            <a:off x="1038687" y="4074850"/>
            <a:ext cx="8123068" cy="1200329"/>
          </a:xfrm>
          <a:prstGeom prst="rect">
            <a:avLst/>
          </a:prstGeom>
          <a:noFill/>
        </p:spPr>
        <p:txBody>
          <a:bodyPr wrap="square" rtlCol="0">
            <a:spAutoFit/>
          </a:bodyPr>
          <a:lstStyle/>
          <a:p>
            <a:pPr algn="ctr"/>
            <a:r>
              <a:rPr lang="en-US" sz="3600" dirty="0">
                <a:solidFill>
                  <a:srgbClr val="002060"/>
                </a:solidFill>
                <a:effectLst/>
                <a:latin typeface="Sassoon Infant Std"/>
                <a:ea typeface="Calibri" panose="020F0502020204030204" pitchFamily="34" charset="0"/>
                <a:cs typeface="Times New Roman" panose="02020603050405020304" pitchFamily="18" charset="0"/>
              </a:rPr>
              <a:t>The dictionary says ‘suffering is the state of undergoing pain, distress, or hardship’ </a:t>
            </a:r>
            <a:endParaRPr lang="en-GB" sz="3600" dirty="0"/>
          </a:p>
        </p:txBody>
      </p:sp>
    </p:spTree>
    <p:extLst>
      <p:ext uri="{BB962C8B-B14F-4D97-AF65-F5344CB8AC3E}">
        <p14:creationId xmlns:p14="http://schemas.microsoft.com/office/powerpoint/2010/main" val="94631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Isosceles Triangle 4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Isosceles Triangle 4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Isosceles Triangle 4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8" name="Rectangle 4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Isosceles Triangle 6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9" name="Isosceles Triangle 6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Isosceles Triangle 5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1" name="Rectangle 6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B22F6E62-837C-C406-5B8E-4DADAE775027}"/>
              </a:ext>
            </a:extLst>
          </p:cNvPr>
          <p:cNvSpPr>
            <a:spLocks/>
          </p:cNvSpPr>
          <p:nvPr/>
        </p:nvSpPr>
        <p:spPr>
          <a:xfrm>
            <a:off x="677335" y="4470400"/>
            <a:ext cx="8596668" cy="1570962"/>
          </a:xfrm>
          <a:prstGeom prst="rect">
            <a:avLst/>
          </a:prstGeom>
        </p:spPr>
        <p:txBody>
          <a:bodyPr/>
          <a:lstStyle/>
          <a:p>
            <a:endParaRPr lang="en-GB"/>
          </a:p>
        </p:txBody>
      </p:sp>
      <p:graphicFrame>
        <p:nvGraphicFramePr>
          <p:cNvPr id="31" name="TextBox 20">
            <a:extLst>
              <a:ext uri="{FF2B5EF4-FFF2-40B4-BE49-F238E27FC236}">
                <a16:creationId xmlns:a16="http://schemas.microsoft.com/office/drawing/2014/main" id="{DC4AEEB3-F8D7-56A5-E34B-54F54F60E267}"/>
              </a:ext>
            </a:extLst>
          </p:cNvPr>
          <p:cNvGraphicFramePr/>
          <p:nvPr>
            <p:extLst>
              <p:ext uri="{D42A27DB-BD31-4B8C-83A1-F6EECF244321}">
                <p14:modId xmlns:p14="http://schemas.microsoft.com/office/powerpoint/2010/main" val="3492691487"/>
              </p:ext>
            </p:extLst>
          </p:nvPr>
        </p:nvGraphicFramePr>
        <p:xfrm>
          <a:off x="1126309" y="683581"/>
          <a:ext cx="7497505"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a:extLst>
              <a:ext uri="{FF2B5EF4-FFF2-40B4-BE49-F238E27FC236}">
                <a16:creationId xmlns:a16="http://schemas.microsoft.com/office/drawing/2014/main" id="{61307421-44D3-8590-A386-1AB7737E60DC}"/>
              </a:ext>
            </a:extLst>
          </p:cNvPr>
          <p:cNvSpPr txBox="1"/>
          <p:nvPr/>
        </p:nvSpPr>
        <p:spPr>
          <a:xfrm>
            <a:off x="9086758" y="2527668"/>
            <a:ext cx="2221602" cy="1077218"/>
          </a:xfrm>
          <a:prstGeom prst="rect">
            <a:avLst/>
          </a:prstGeom>
          <a:noFill/>
        </p:spPr>
        <p:txBody>
          <a:bodyPr wrap="square" rtlCol="0">
            <a:spAutoFit/>
          </a:bodyPr>
          <a:lstStyle/>
          <a:p>
            <a:pPr defTabSz="269748">
              <a:spcAft>
                <a:spcPts val="600"/>
              </a:spcAft>
            </a:pPr>
            <a:r>
              <a:rPr lang="en-GB" sz="3200" i="1" kern="1200" dirty="0">
                <a:solidFill>
                  <a:schemeClr val="bg1"/>
                </a:solidFill>
                <a:latin typeface="+mn-lt"/>
                <a:ea typeface="+mn-ea"/>
                <a:cs typeface="+mn-cs"/>
              </a:rPr>
              <a:t>Romans 8: 18-25</a:t>
            </a:r>
            <a:endParaRPr lang="en-GB" sz="3200" i="1" dirty="0">
              <a:solidFill>
                <a:schemeClr val="bg1"/>
              </a:solidFill>
            </a:endParaRPr>
          </a:p>
        </p:txBody>
      </p:sp>
    </p:spTree>
    <p:extLst>
      <p:ext uri="{BB962C8B-B14F-4D97-AF65-F5344CB8AC3E}">
        <p14:creationId xmlns:p14="http://schemas.microsoft.com/office/powerpoint/2010/main" val="383275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D92E3E-FE9D-8C04-3D44-81EED87CCA0F}"/>
              </a:ext>
            </a:extLst>
          </p:cNvPr>
          <p:cNvSpPr>
            <a:spLocks noGrp="1"/>
          </p:cNvSpPr>
          <p:nvPr>
            <p:ph type="title"/>
          </p:nvPr>
        </p:nvSpPr>
        <p:spPr>
          <a:xfrm>
            <a:off x="774990" y="362889"/>
            <a:ext cx="8596668" cy="1281344"/>
          </a:xfrm>
        </p:spPr>
        <p:txBody>
          <a:bodyPr>
            <a:normAutofit fontScale="90000"/>
          </a:bodyPr>
          <a:lstStyle/>
          <a:p>
            <a:pPr algn="ctr"/>
            <a:r>
              <a:rPr lang="en-US" sz="4400" dirty="0">
                <a:solidFill>
                  <a:srgbClr val="002060"/>
                </a:solidFill>
                <a:effectLst/>
                <a:latin typeface="Sassoon Infant Std"/>
                <a:ea typeface="Calibri" panose="020F0502020204030204" pitchFamily="34" charset="0"/>
                <a:cs typeface="Times New Roman" panose="02020603050405020304" pitchFamily="18" charset="0"/>
              </a:rPr>
              <a:t>In the book of Romans, we learn about suffering and pain. </a:t>
            </a:r>
            <a:br>
              <a:rPr lang="en-GB" dirty="0"/>
            </a:br>
            <a:endParaRPr lang="en-GB" dirty="0"/>
          </a:p>
        </p:txBody>
      </p:sp>
      <p:sp>
        <p:nvSpPr>
          <p:cNvPr id="11" name="TextBox 10">
            <a:extLst>
              <a:ext uri="{FF2B5EF4-FFF2-40B4-BE49-F238E27FC236}">
                <a16:creationId xmlns:a16="http://schemas.microsoft.com/office/drawing/2014/main" id="{381F43CF-AFFB-296F-558E-D2A4A9AD7816}"/>
              </a:ext>
            </a:extLst>
          </p:cNvPr>
          <p:cNvSpPr txBox="1"/>
          <p:nvPr/>
        </p:nvSpPr>
        <p:spPr>
          <a:xfrm>
            <a:off x="1145216" y="3346440"/>
            <a:ext cx="8886548" cy="3754874"/>
          </a:xfrm>
          <a:prstGeom prst="rect">
            <a:avLst/>
          </a:prstGeom>
          <a:noFill/>
        </p:spPr>
        <p:txBody>
          <a:bodyPr wrap="square" rtlCol="0">
            <a:spAutoFit/>
          </a:bodyPr>
          <a:lstStyle/>
          <a:p>
            <a:endParaRPr lang="en-GB" dirty="0"/>
          </a:p>
          <a:p>
            <a:endParaRPr lang="en-GB" dirty="0"/>
          </a:p>
          <a:p>
            <a:endParaRPr lang="en-GB" dirty="0"/>
          </a:p>
          <a:p>
            <a:pPr marL="285750" indent="-285750">
              <a:buFont typeface="Wingdings" panose="05000000000000000000" pitchFamily="2" charset="2"/>
              <a:buChar char="q"/>
            </a:pPr>
            <a:endParaRPr lang="en-GB" dirty="0"/>
          </a:p>
          <a:p>
            <a:endParaRPr lang="en-GB" dirty="0"/>
          </a:p>
          <a:p>
            <a:pPr marL="285750" indent="-285750" algn="ctr">
              <a:buFont typeface="Wingdings" panose="05000000000000000000" pitchFamily="2" charset="2"/>
              <a:buChar char="q"/>
            </a:pPr>
            <a:r>
              <a:rPr lang="en-GB" sz="2800" dirty="0"/>
              <a:t>Revelations ‘</a:t>
            </a:r>
            <a:r>
              <a:rPr lang="en-US" sz="2800" dirty="0">
                <a:solidFill>
                  <a:srgbClr val="002060"/>
                </a:solidFill>
                <a:effectLst/>
                <a:latin typeface="Sassoon Infant Std"/>
                <a:ea typeface="Calibri" panose="020F0502020204030204" pitchFamily="34" charset="0"/>
                <a:cs typeface="Times New Roman" panose="02020603050405020304" pitchFamily="18" charset="0"/>
              </a:rPr>
              <a:t>One day everything that was ever created… will fulfill God’s intended purpose’ and there will be no more sadness or tears. This offers hope to many who follow God. </a:t>
            </a:r>
            <a:endParaRPr lang="en-GB" sz="2800"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endParaRPr lang="en-GB" dirty="0"/>
          </a:p>
        </p:txBody>
      </p:sp>
      <p:sp>
        <p:nvSpPr>
          <p:cNvPr id="23" name="TextBox 22">
            <a:extLst>
              <a:ext uri="{FF2B5EF4-FFF2-40B4-BE49-F238E27FC236}">
                <a16:creationId xmlns:a16="http://schemas.microsoft.com/office/drawing/2014/main" id="{63BF05BC-90C9-7425-DC03-31769456AB92}"/>
              </a:ext>
            </a:extLst>
          </p:cNvPr>
          <p:cNvSpPr txBox="1"/>
          <p:nvPr/>
        </p:nvSpPr>
        <p:spPr>
          <a:xfrm>
            <a:off x="1145220" y="1278127"/>
            <a:ext cx="7119891" cy="707886"/>
          </a:xfrm>
          <a:prstGeom prst="rect">
            <a:avLst/>
          </a:prstGeom>
          <a:noFill/>
        </p:spPr>
        <p:txBody>
          <a:bodyPr wrap="square" rtlCol="0">
            <a:spAutoFit/>
          </a:bodyPr>
          <a:lstStyle/>
          <a:p>
            <a:pPr marL="285750" indent="-285750">
              <a:buFont typeface="Wingdings" panose="05000000000000000000" pitchFamily="2" charset="2"/>
              <a:buChar char="q"/>
            </a:pPr>
            <a:r>
              <a:rPr lang="en-GB" sz="2000" dirty="0">
                <a:latin typeface="Sassoon Infant Std" panose="020B0503020103030203" pitchFamily="34" charset="0"/>
              </a:rPr>
              <a:t>In life we all suffer</a:t>
            </a:r>
          </a:p>
          <a:p>
            <a:endParaRPr lang="en-GB" sz="2000" dirty="0">
              <a:latin typeface="Sassoon Infant Std" panose="020B0503020103030203" pitchFamily="34" charset="0"/>
            </a:endParaRPr>
          </a:p>
        </p:txBody>
      </p:sp>
      <p:sp>
        <p:nvSpPr>
          <p:cNvPr id="25" name="TextBox 24">
            <a:extLst>
              <a:ext uri="{FF2B5EF4-FFF2-40B4-BE49-F238E27FC236}">
                <a16:creationId xmlns:a16="http://schemas.microsoft.com/office/drawing/2014/main" id="{65F054B0-84B9-7103-C852-0F9325748667}"/>
              </a:ext>
            </a:extLst>
          </p:cNvPr>
          <p:cNvSpPr txBox="1"/>
          <p:nvPr/>
        </p:nvSpPr>
        <p:spPr>
          <a:xfrm>
            <a:off x="1145220" y="1389804"/>
            <a:ext cx="7537141" cy="1015663"/>
          </a:xfrm>
          <a:prstGeom prst="rect">
            <a:avLst/>
          </a:prstGeom>
          <a:noFill/>
        </p:spPr>
        <p:txBody>
          <a:bodyPr wrap="square" rtlCol="0">
            <a:spAutoFit/>
          </a:bodyPr>
          <a:lstStyle/>
          <a:p>
            <a:endParaRPr lang="en-GB" sz="2000" dirty="0">
              <a:latin typeface="Sassoon Infant Std" panose="020B0503020103030203" pitchFamily="34" charset="0"/>
            </a:endParaRPr>
          </a:p>
          <a:p>
            <a:pPr marL="285750" indent="-285750">
              <a:buFont typeface="Wingdings" panose="05000000000000000000" pitchFamily="2" charset="2"/>
              <a:buChar char="q"/>
            </a:pPr>
            <a:r>
              <a:rPr lang="en-GB" sz="2000" dirty="0">
                <a:latin typeface="Sassoon Infant Std" panose="020B0503020103030203" pitchFamily="34" charset="0"/>
              </a:rPr>
              <a:t>But we shouldn’t be disheartened because God gives us hope</a:t>
            </a:r>
          </a:p>
          <a:p>
            <a:endParaRPr lang="en-GB" sz="2000" dirty="0">
              <a:latin typeface="Sassoon Infant Std" panose="020B0503020103030203" pitchFamily="34" charset="0"/>
            </a:endParaRPr>
          </a:p>
        </p:txBody>
      </p:sp>
      <p:sp>
        <p:nvSpPr>
          <p:cNvPr id="27" name="TextBox 26">
            <a:extLst>
              <a:ext uri="{FF2B5EF4-FFF2-40B4-BE49-F238E27FC236}">
                <a16:creationId xmlns:a16="http://schemas.microsoft.com/office/drawing/2014/main" id="{A3BD1431-FE41-B37E-165E-1C3964390C2A}"/>
              </a:ext>
            </a:extLst>
          </p:cNvPr>
          <p:cNvSpPr txBox="1"/>
          <p:nvPr/>
        </p:nvSpPr>
        <p:spPr>
          <a:xfrm>
            <a:off x="1145220" y="2072442"/>
            <a:ext cx="7412854" cy="707886"/>
          </a:xfrm>
          <a:prstGeom prst="rect">
            <a:avLst/>
          </a:prstGeom>
          <a:noFill/>
        </p:spPr>
        <p:txBody>
          <a:bodyPr wrap="square" rtlCol="0">
            <a:spAutoFit/>
          </a:bodyPr>
          <a:lstStyle/>
          <a:p>
            <a:pPr marL="285750" indent="-285750">
              <a:buFont typeface="Wingdings" panose="05000000000000000000" pitchFamily="2" charset="2"/>
              <a:buChar char="q"/>
            </a:pPr>
            <a:r>
              <a:rPr lang="en-GB" sz="2000" dirty="0">
                <a:latin typeface="Sassoon Infant Std" panose="020B0503020103030203" pitchFamily="34" charset="0"/>
              </a:rPr>
              <a:t>On Earth, there will be times when we struggle</a:t>
            </a:r>
          </a:p>
          <a:p>
            <a:endParaRPr lang="en-GB" sz="2000" dirty="0">
              <a:latin typeface="Sassoon Infant Std" panose="020B0503020103030203" pitchFamily="34" charset="0"/>
            </a:endParaRPr>
          </a:p>
        </p:txBody>
      </p:sp>
      <p:sp>
        <p:nvSpPr>
          <p:cNvPr id="28" name="TextBox 27">
            <a:extLst>
              <a:ext uri="{FF2B5EF4-FFF2-40B4-BE49-F238E27FC236}">
                <a16:creationId xmlns:a16="http://schemas.microsoft.com/office/drawing/2014/main" id="{EB92145C-797E-41A7-D35B-BC8C47F7DEB6}"/>
              </a:ext>
            </a:extLst>
          </p:cNvPr>
          <p:cNvSpPr txBox="1"/>
          <p:nvPr/>
        </p:nvSpPr>
        <p:spPr>
          <a:xfrm>
            <a:off x="1145219" y="2537181"/>
            <a:ext cx="9099611" cy="707886"/>
          </a:xfrm>
          <a:prstGeom prst="rect">
            <a:avLst/>
          </a:prstGeom>
          <a:noFill/>
        </p:spPr>
        <p:txBody>
          <a:bodyPr wrap="square" rtlCol="0">
            <a:spAutoFit/>
          </a:bodyPr>
          <a:lstStyle/>
          <a:p>
            <a:pPr marL="285750" indent="-285750">
              <a:buFont typeface="Wingdings" panose="05000000000000000000" pitchFamily="2" charset="2"/>
              <a:buChar char="q"/>
            </a:pPr>
            <a:r>
              <a:rPr lang="en-GB" sz="2000" dirty="0">
                <a:latin typeface="Sassoon Infant Std" panose="020B0503020103030203" pitchFamily="34" charset="0"/>
              </a:rPr>
              <a:t>We may suffer pain but God is with us and nothing can separate us from His love</a:t>
            </a:r>
          </a:p>
          <a:p>
            <a:endParaRPr lang="en-GB" sz="2000" dirty="0">
              <a:latin typeface="Sassoon Infant Std" panose="020B0503020103030203" pitchFamily="34" charset="0"/>
            </a:endParaRPr>
          </a:p>
        </p:txBody>
      </p:sp>
      <p:sp>
        <p:nvSpPr>
          <p:cNvPr id="29" name="TextBox 28">
            <a:extLst>
              <a:ext uri="{FF2B5EF4-FFF2-40B4-BE49-F238E27FC236}">
                <a16:creationId xmlns:a16="http://schemas.microsoft.com/office/drawing/2014/main" id="{4B377C4E-370D-414E-02F7-948D431F83FF}"/>
              </a:ext>
            </a:extLst>
          </p:cNvPr>
          <p:cNvSpPr txBox="1"/>
          <p:nvPr/>
        </p:nvSpPr>
        <p:spPr>
          <a:xfrm>
            <a:off x="1145218" y="2998939"/>
            <a:ext cx="8478175" cy="707886"/>
          </a:xfrm>
          <a:prstGeom prst="rect">
            <a:avLst/>
          </a:prstGeom>
          <a:noFill/>
        </p:spPr>
        <p:txBody>
          <a:bodyPr wrap="square" rtlCol="0">
            <a:spAutoFit/>
          </a:bodyPr>
          <a:lstStyle/>
          <a:p>
            <a:pPr marL="285750" indent="-285750">
              <a:buFont typeface="Wingdings" panose="05000000000000000000" pitchFamily="2" charset="2"/>
              <a:buChar char="q"/>
            </a:pPr>
            <a:r>
              <a:rPr lang="en-GB" sz="2000" dirty="0">
                <a:latin typeface="Sassoon Infant Std" panose="020B0503020103030203" pitchFamily="34" charset="0"/>
              </a:rPr>
              <a:t>The book of Romans offers some light and hope</a:t>
            </a:r>
          </a:p>
          <a:p>
            <a:endParaRPr lang="en-GB" sz="2000" dirty="0">
              <a:latin typeface="Sassoon Infant Std" panose="020B0503020103030203" pitchFamily="34" charset="0"/>
            </a:endParaRPr>
          </a:p>
        </p:txBody>
      </p:sp>
      <p:sp>
        <p:nvSpPr>
          <p:cNvPr id="30" name="TextBox 29">
            <a:extLst>
              <a:ext uri="{FF2B5EF4-FFF2-40B4-BE49-F238E27FC236}">
                <a16:creationId xmlns:a16="http://schemas.microsoft.com/office/drawing/2014/main" id="{C3E1C4DD-6017-4825-46A3-79AE2DB51B5C}"/>
              </a:ext>
            </a:extLst>
          </p:cNvPr>
          <p:cNvSpPr txBox="1"/>
          <p:nvPr/>
        </p:nvSpPr>
        <p:spPr>
          <a:xfrm>
            <a:off x="1145217" y="3417345"/>
            <a:ext cx="8111029" cy="707886"/>
          </a:xfrm>
          <a:prstGeom prst="rect">
            <a:avLst/>
          </a:prstGeom>
          <a:noFill/>
        </p:spPr>
        <p:txBody>
          <a:bodyPr wrap="square" rtlCol="0">
            <a:spAutoFit/>
          </a:bodyPr>
          <a:lstStyle/>
          <a:p>
            <a:pPr marL="285750" indent="-285750">
              <a:buFont typeface="Wingdings" panose="05000000000000000000" pitchFamily="2" charset="2"/>
              <a:buChar char="q"/>
            </a:pPr>
            <a:r>
              <a:rPr lang="en-GB" sz="2000" dirty="0">
                <a:latin typeface="Sassoon Infant Std" panose="020B0503020103030203" pitchFamily="34" charset="0"/>
              </a:rPr>
              <a:t>Life still has meaning and purpose because Jesus helps us in our struggles</a:t>
            </a:r>
          </a:p>
          <a:p>
            <a:endParaRPr lang="en-GB" sz="2000" dirty="0">
              <a:latin typeface="Sassoon Infant Std" panose="020B0503020103030203" pitchFamily="34" charset="0"/>
            </a:endParaRPr>
          </a:p>
        </p:txBody>
      </p:sp>
      <p:sp>
        <p:nvSpPr>
          <p:cNvPr id="31" name="TextBox 30">
            <a:extLst>
              <a:ext uri="{FF2B5EF4-FFF2-40B4-BE49-F238E27FC236}">
                <a16:creationId xmlns:a16="http://schemas.microsoft.com/office/drawing/2014/main" id="{50FDAAFA-4321-62F9-FAE8-8C510E2A92AD}"/>
              </a:ext>
            </a:extLst>
          </p:cNvPr>
          <p:cNvSpPr txBox="1"/>
          <p:nvPr/>
        </p:nvSpPr>
        <p:spPr>
          <a:xfrm>
            <a:off x="1145217" y="3835844"/>
            <a:ext cx="8255484" cy="1015663"/>
          </a:xfrm>
          <a:prstGeom prst="rect">
            <a:avLst/>
          </a:prstGeom>
          <a:noFill/>
        </p:spPr>
        <p:txBody>
          <a:bodyPr wrap="square" rtlCol="0">
            <a:spAutoFit/>
          </a:bodyPr>
          <a:lstStyle/>
          <a:p>
            <a:pPr marL="285750" indent="-285750">
              <a:buFont typeface="Wingdings" panose="05000000000000000000" pitchFamily="2" charset="2"/>
              <a:buChar char="q"/>
            </a:pPr>
            <a:r>
              <a:rPr lang="en-GB" sz="2000" dirty="0">
                <a:latin typeface="Sassoon Infant Std" panose="020B0503020103030203" pitchFamily="34" charset="0"/>
              </a:rPr>
              <a:t>In heaven we will have joy and happiness that will make the suffering fade away</a:t>
            </a:r>
          </a:p>
          <a:p>
            <a:endParaRPr lang="en-GB" sz="2000" dirty="0">
              <a:latin typeface="Sassoon Infant Std" panose="020B0503020103030203" pitchFamily="34" charset="0"/>
            </a:endParaRPr>
          </a:p>
        </p:txBody>
      </p:sp>
    </p:spTree>
    <p:extLst>
      <p:ext uri="{BB962C8B-B14F-4D97-AF65-F5344CB8AC3E}">
        <p14:creationId xmlns:p14="http://schemas.microsoft.com/office/powerpoint/2010/main" val="183075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5"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36541-1EF0-EE6E-3E16-AB4CB8D6F435}"/>
              </a:ext>
            </a:extLst>
          </p:cNvPr>
          <p:cNvSpPr txBox="1"/>
          <p:nvPr/>
        </p:nvSpPr>
        <p:spPr>
          <a:xfrm>
            <a:off x="958789" y="1521650"/>
            <a:ext cx="9685537" cy="3814699"/>
          </a:xfrm>
          <a:prstGeom prst="rect">
            <a:avLst/>
          </a:prstGeom>
          <a:noFill/>
        </p:spPr>
        <p:txBody>
          <a:bodyPr wrap="square">
            <a:spAutoFit/>
          </a:bodyPr>
          <a:lstStyle/>
          <a:p>
            <a:pPr>
              <a:lnSpc>
                <a:spcPct val="107000"/>
              </a:lnSpc>
              <a:spcAft>
                <a:spcPts val="800"/>
              </a:spcAft>
            </a:pPr>
            <a:r>
              <a:rPr lang="en-US" sz="5400" i="1" dirty="0">
                <a:solidFill>
                  <a:srgbClr val="002060"/>
                </a:solidFill>
                <a:effectLst/>
                <a:latin typeface="Sassoon Infant Std"/>
                <a:ea typeface="Calibri" panose="020F0502020204030204" pitchFamily="34" charset="0"/>
                <a:cs typeface="Times New Roman" panose="02020603050405020304" pitchFamily="18" charset="0"/>
              </a:rPr>
              <a:t>Romans 8:25 ‘People do not hope for something they already have’. </a:t>
            </a:r>
          </a:p>
          <a:p>
            <a:pPr>
              <a:lnSpc>
                <a:spcPct val="107000"/>
              </a:lnSpc>
              <a:spcAft>
                <a:spcPts val="800"/>
              </a:spcAft>
            </a:pPr>
            <a:endParaRPr lang="en-US" sz="5400" dirty="0">
              <a:solidFill>
                <a:srgbClr val="002060"/>
              </a:solidFill>
              <a:latin typeface="Sassoon Infant Std"/>
              <a:ea typeface="Calibri" panose="020F0502020204030204" pitchFamily="34" charset="0"/>
              <a:cs typeface="Times New Roman" panose="02020603050405020304" pitchFamily="18" charset="0"/>
            </a:endParaRPr>
          </a:p>
          <a:p>
            <a:pPr>
              <a:lnSpc>
                <a:spcPct val="107000"/>
              </a:lnSpc>
              <a:spcAft>
                <a:spcPts val="800"/>
              </a:spcAft>
            </a:pPr>
            <a:r>
              <a:rPr lang="en-US" sz="5400" dirty="0">
                <a:solidFill>
                  <a:srgbClr val="002060"/>
                </a:solidFill>
                <a:effectLst/>
                <a:latin typeface="Sassoon Infant Std"/>
                <a:ea typeface="Calibri" panose="020F0502020204030204" pitchFamily="34" charset="0"/>
                <a:cs typeface="Times New Roman" panose="02020603050405020304" pitchFamily="18" charset="0"/>
              </a:rPr>
              <a:t>What do you think this means? </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29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2BA923-CB14-1C8D-EFD4-62CA556B5BF6}"/>
              </a:ext>
            </a:extLst>
          </p:cNvPr>
          <p:cNvSpPr txBox="1"/>
          <p:nvPr/>
        </p:nvSpPr>
        <p:spPr>
          <a:xfrm>
            <a:off x="327300" y="273119"/>
            <a:ext cx="4292787" cy="3880773"/>
          </a:xfrm>
          <a:prstGeom prst="rect">
            <a:avLst/>
          </a:prstGeom>
        </p:spPr>
        <p:txBody>
          <a:bodyPr vert="horz" lIns="91440" tIns="45720" rIns="91440" bIns="45720" rtlCol="0">
            <a:noAutofit/>
          </a:bodyPr>
          <a:lstStyle/>
          <a:p>
            <a:pPr algn="ctr">
              <a:spcBef>
                <a:spcPts val="1000"/>
              </a:spcBef>
              <a:buClr>
                <a:schemeClr val="accent1"/>
              </a:buClr>
              <a:buSzPct val="80000"/>
            </a:pPr>
            <a:r>
              <a:rPr lang="en-US" sz="2600" dirty="0">
                <a:solidFill>
                  <a:schemeClr val="tx1">
                    <a:lumMod val="75000"/>
                    <a:lumOff val="25000"/>
                  </a:schemeClr>
                </a:solidFill>
                <a:effectLst/>
                <a:latin typeface="Sassoon Infant Std" panose="020B0503020103030203" pitchFamily="34" charset="0"/>
              </a:rPr>
              <a:t>In Mozambique, its geographic location means as a country, it suffers from climate change greatly. In the last 2 decades, the country has been damaged by long severe droughts in the central and southern region, devastating cyclones and almost yearly flooding - especially in the central and northern regions (USPG). Millions of people suffer, thousand of people die and many cannot find a way to recover from the damages in their lives. </a:t>
            </a:r>
            <a:endParaRPr lang="en-US" sz="2600" dirty="0">
              <a:solidFill>
                <a:schemeClr val="tx1">
                  <a:lumMod val="75000"/>
                  <a:lumOff val="25000"/>
                </a:schemeClr>
              </a:solidFill>
              <a:latin typeface="Sassoon Infant Std" panose="020B0503020103030203" pitchFamily="34" charset="0"/>
            </a:endParaRPr>
          </a:p>
        </p:txBody>
      </p:sp>
      <p:pic>
        <p:nvPicPr>
          <p:cNvPr id="12" name="Content Placeholder 11" descr="A couple of men standing in a building&#10;&#10;Description automatically generated">
            <a:extLst>
              <a:ext uri="{FF2B5EF4-FFF2-40B4-BE49-F238E27FC236}">
                <a16:creationId xmlns:a16="http://schemas.microsoft.com/office/drawing/2014/main" id="{3BC8A7A8-A189-E70C-CD0D-9F826CCF20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93" r="8415" b="-2"/>
          <a:stretch/>
        </p:blipFill>
        <p:spPr>
          <a:xfrm>
            <a:off x="4696287" y="1766656"/>
            <a:ext cx="5429565" cy="4774473"/>
          </a:xfrm>
          <a:prstGeom prst="rect">
            <a:avLst/>
          </a:prstGeom>
        </p:spPr>
      </p:pic>
      <p:sp>
        <p:nvSpPr>
          <p:cNvPr id="13" name="TextBox 12">
            <a:extLst>
              <a:ext uri="{FF2B5EF4-FFF2-40B4-BE49-F238E27FC236}">
                <a16:creationId xmlns:a16="http://schemas.microsoft.com/office/drawing/2014/main" id="{D73FDBBD-F78C-56EE-A6AE-90F75C1085FB}"/>
              </a:ext>
            </a:extLst>
          </p:cNvPr>
          <p:cNvSpPr txBox="1"/>
          <p:nvPr/>
        </p:nvSpPr>
        <p:spPr>
          <a:xfrm>
            <a:off x="5097148" y="700306"/>
            <a:ext cx="4415050" cy="830997"/>
          </a:xfrm>
          <a:prstGeom prst="rect">
            <a:avLst/>
          </a:prstGeom>
          <a:noFill/>
        </p:spPr>
        <p:txBody>
          <a:bodyPr wrap="square" rtlCol="0">
            <a:spAutoFit/>
          </a:bodyPr>
          <a:lstStyle/>
          <a:p>
            <a:pPr algn="ctr"/>
            <a:r>
              <a:rPr lang="en-GB" sz="2400" dirty="0"/>
              <a:t>Cyclone damage on a church building in Mozambique</a:t>
            </a:r>
          </a:p>
        </p:txBody>
      </p:sp>
    </p:spTree>
    <p:extLst>
      <p:ext uri="{BB962C8B-B14F-4D97-AF65-F5344CB8AC3E}">
        <p14:creationId xmlns:p14="http://schemas.microsoft.com/office/powerpoint/2010/main" val="340453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inting at another person&#10;&#10;Description automatically generated">
            <a:extLst>
              <a:ext uri="{FF2B5EF4-FFF2-40B4-BE49-F238E27FC236}">
                <a16:creationId xmlns:a16="http://schemas.microsoft.com/office/drawing/2014/main" id="{8DF830A0-A919-6478-0689-07882489C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225" y="0"/>
            <a:ext cx="9144000" cy="6858000"/>
          </a:xfrm>
          <a:prstGeom prst="rect">
            <a:avLst/>
          </a:prstGeom>
        </p:spPr>
      </p:pic>
      <p:sp>
        <p:nvSpPr>
          <p:cNvPr id="4" name="TextBox 3">
            <a:extLst>
              <a:ext uri="{FF2B5EF4-FFF2-40B4-BE49-F238E27FC236}">
                <a16:creationId xmlns:a16="http://schemas.microsoft.com/office/drawing/2014/main" id="{D7090778-2757-676E-23B5-154F12F546F8}"/>
              </a:ext>
            </a:extLst>
          </p:cNvPr>
          <p:cNvSpPr txBox="1"/>
          <p:nvPr/>
        </p:nvSpPr>
        <p:spPr>
          <a:xfrm>
            <a:off x="104776" y="1166842"/>
            <a:ext cx="2838449" cy="4524315"/>
          </a:xfrm>
          <a:prstGeom prst="rect">
            <a:avLst/>
          </a:prstGeom>
          <a:noFill/>
        </p:spPr>
        <p:txBody>
          <a:bodyPr wrap="square" rtlCol="0">
            <a:spAutoFit/>
          </a:bodyPr>
          <a:lstStyle/>
          <a:p>
            <a:pPr algn="ctr"/>
            <a:r>
              <a:rPr lang="en-US" sz="2400" dirty="0">
                <a:solidFill>
                  <a:srgbClr val="002060"/>
                </a:solidFill>
                <a:effectLst/>
                <a:latin typeface="Sassoon Infant Std"/>
                <a:ea typeface="Calibri" panose="020F0502020204030204" pitchFamily="34" charset="0"/>
                <a:cs typeface="Times New Roman" panose="02020603050405020304" pitchFamily="18" charset="0"/>
              </a:rPr>
              <a:t>In Mozambique, there is chronic hunger, lack of sanitation and large amounts of poverty across the country. To make things harder, people have to live in constant fear of terrorism and conflict. But, there is a sign of hope…….</a:t>
            </a:r>
            <a:endParaRPr lang="en-GB" sz="2400" dirty="0"/>
          </a:p>
        </p:txBody>
      </p:sp>
    </p:spTree>
    <p:extLst>
      <p:ext uri="{BB962C8B-B14F-4D97-AF65-F5344CB8AC3E}">
        <p14:creationId xmlns:p14="http://schemas.microsoft.com/office/powerpoint/2010/main" val="76328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64A2-62E4-5055-9828-2950E93A6D5E}"/>
              </a:ext>
            </a:extLst>
          </p:cNvPr>
          <p:cNvSpPr txBox="1">
            <a:spLocks/>
          </p:cNvSpPr>
          <p:nvPr/>
        </p:nvSpPr>
        <p:spPr>
          <a:xfrm>
            <a:off x="931334" y="609600"/>
            <a:ext cx="9135944" cy="3022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002060"/>
                </a:solidFill>
                <a:latin typeface="Sassoon Infant Std"/>
                <a:ea typeface="Calibri" panose="020F0502020204030204" pitchFamily="34" charset="0"/>
                <a:cs typeface="Times New Roman" panose="02020603050405020304" pitchFamily="18" charset="0"/>
              </a:rPr>
              <a:t>There are Churches in Mozambique who are actively working together to address climate change and tackle the economic crisis. </a:t>
            </a:r>
          </a:p>
          <a:p>
            <a:endParaRPr lang="en-US" sz="2800" dirty="0">
              <a:solidFill>
                <a:srgbClr val="002060"/>
              </a:solidFill>
              <a:latin typeface="Sassoon Infant Std"/>
              <a:ea typeface="Calibri" panose="020F0502020204030204" pitchFamily="34" charset="0"/>
              <a:cs typeface="Times New Roman" panose="02020603050405020304" pitchFamily="18" charset="0"/>
            </a:endParaRPr>
          </a:p>
          <a:p>
            <a:r>
              <a:rPr lang="en-US" sz="2800" dirty="0">
                <a:solidFill>
                  <a:srgbClr val="002060"/>
                </a:solidFill>
                <a:latin typeface="Sassoon Infant Std"/>
                <a:ea typeface="Calibri" panose="020F0502020204030204" pitchFamily="34" charset="0"/>
                <a:cs typeface="Times New Roman" panose="02020603050405020304" pitchFamily="18" charset="0"/>
              </a:rPr>
              <a:t>They are trying to educate the young – teaching about resilience, response and climate change. </a:t>
            </a:r>
          </a:p>
          <a:p>
            <a:endParaRPr lang="en-US" sz="2800" dirty="0">
              <a:solidFill>
                <a:srgbClr val="002060"/>
              </a:solidFill>
              <a:latin typeface="Sassoon Infant Std"/>
              <a:ea typeface="Calibri" panose="020F0502020204030204" pitchFamily="34" charset="0"/>
              <a:cs typeface="Times New Roman" panose="02020603050405020304" pitchFamily="18" charset="0"/>
            </a:endParaRPr>
          </a:p>
          <a:p>
            <a:r>
              <a:rPr lang="en-US" sz="2800" dirty="0">
                <a:solidFill>
                  <a:srgbClr val="002060"/>
                </a:solidFill>
                <a:latin typeface="Sassoon Infant Std"/>
                <a:ea typeface="Calibri" panose="020F0502020204030204" pitchFamily="34" charset="0"/>
                <a:cs typeface="Times New Roman" panose="02020603050405020304" pitchFamily="18" charset="0"/>
              </a:rPr>
              <a:t>They are planting more trees to make the land more fertile and trying to reduce pollution</a:t>
            </a:r>
            <a:r>
              <a:rPr lang="en-US" sz="1800" dirty="0">
                <a:solidFill>
                  <a:srgbClr val="002060"/>
                </a:solidFill>
                <a:latin typeface="Sassoon Infant Std"/>
                <a:ea typeface="Calibri" panose="020F0502020204030204" pitchFamily="34" charset="0"/>
                <a:cs typeface="Times New Roman" panose="02020603050405020304" pitchFamily="18" charset="0"/>
              </a:rPr>
              <a:t>. </a:t>
            </a:r>
          </a:p>
          <a:p>
            <a:endParaRPr lang="en-US" sz="1800" dirty="0">
              <a:solidFill>
                <a:srgbClr val="002060"/>
              </a:solidFill>
              <a:latin typeface="Sassoon Infant Std"/>
              <a:ea typeface="Calibri" panose="020F0502020204030204" pitchFamily="34" charset="0"/>
              <a:cs typeface="Times New Roman" panose="02020603050405020304" pitchFamily="18" charset="0"/>
            </a:endParaRPr>
          </a:p>
          <a:p>
            <a:endParaRPr lang="en-US" sz="1800" dirty="0">
              <a:solidFill>
                <a:srgbClr val="002060"/>
              </a:solidFill>
              <a:latin typeface="Sassoon Infant Std"/>
              <a:ea typeface="Calibri" panose="020F0502020204030204" pitchFamily="34" charset="0"/>
              <a:cs typeface="Times New Roman" panose="02020603050405020304" pitchFamily="18" charset="0"/>
            </a:endParaRPr>
          </a:p>
          <a:p>
            <a:pPr algn="ctr"/>
            <a:r>
              <a:rPr lang="en-US" sz="4000" b="1" dirty="0">
                <a:solidFill>
                  <a:srgbClr val="002060"/>
                </a:solidFill>
                <a:latin typeface="Sassoon Infant Std"/>
                <a:ea typeface="Calibri" panose="020F0502020204030204" pitchFamily="34" charset="0"/>
                <a:cs typeface="Times New Roman" panose="02020603050405020304" pitchFamily="18" charset="0"/>
              </a:rPr>
              <a:t>Do you think this helps those who suffering? Does it offer hope?</a:t>
            </a:r>
            <a:endParaRPr lang="en-GB" sz="4000" b="1" dirty="0"/>
          </a:p>
        </p:txBody>
      </p:sp>
    </p:spTree>
    <p:extLst>
      <p:ext uri="{BB962C8B-B14F-4D97-AF65-F5344CB8AC3E}">
        <p14:creationId xmlns:p14="http://schemas.microsoft.com/office/powerpoint/2010/main" val="22338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374</TotalTime>
  <Words>1004</Words>
  <Application>Microsoft Office PowerPoint</Application>
  <PresentationFormat>Widescreen</PresentationFormat>
  <Paragraphs>78</Paragraphs>
  <Slides>17</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Sassoon Infant Std</vt:lpstr>
      <vt:lpstr>Symbol</vt:lpstr>
      <vt:lpstr>Trebuchet MS</vt:lpstr>
      <vt:lpstr>Wingdings</vt:lpstr>
      <vt:lpstr>Wingdings 3</vt:lpstr>
      <vt:lpstr>Facet</vt:lpstr>
      <vt:lpstr>Bishops’ Lent Challenge 2024 This is the Time  ‘For I know the plans I have for you… plans to give you hope and a future’ Jeremiah 29:11 </vt:lpstr>
      <vt:lpstr>Welcome and Response</vt:lpstr>
      <vt:lpstr>Key Question</vt:lpstr>
      <vt:lpstr>PowerPoint Presentation</vt:lpstr>
      <vt:lpstr>In the book of Romans, we learn about suffering and pain.  </vt:lpstr>
      <vt:lpstr>PowerPoint Presentation</vt:lpstr>
      <vt:lpstr>PowerPoint Presentation</vt:lpstr>
      <vt:lpstr>PowerPoint Presentation</vt:lpstr>
      <vt:lpstr>PowerPoint Presentation</vt:lpstr>
      <vt:lpstr>Questions for Reflection</vt:lpstr>
      <vt:lpstr>Let’s sing! Choose</vt:lpstr>
      <vt:lpstr>Let’s sing!</vt:lpstr>
      <vt:lpstr>Let’s sing!</vt:lpstr>
      <vt:lpstr>Let’s sing!</vt:lpstr>
      <vt:lpstr>Message and Reflection  In a time such as this, we need to start changing things now, before it is too late.  What is our hope and how can we achieve it as part of a school community?</vt:lpstr>
      <vt:lpstr>PowerPoint Presentation</vt:lpstr>
      <vt:lpstr>Go and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Bishops’ Lent Challenge 2023 Live Life Full this Lent</dc:title>
  <dc:creator>Mandy Flaherty</dc:creator>
  <cp:lastModifiedBy>Mandy Flaherty</cp:lastModifiedBy>
  <cp:revision>18</cp:revision>
  <dcterms:created xsi:type="dcterms:W3CDTF">2023-02-14T18:09:38Z</dcterms:created>
  <dcterms:modified xsi:type="dcterms:W3CDTF">2024-01-23T16:31:02Z</dcterms:modified>
</cp:coreProperties>
</file>