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58" r:id="rId4"/>
    <p:sldId id="259" r:id="rId5"/>
    <p:sldId id="260" r:id="rId6"/>
    <p:sldId id="268" r:id="rId7"/>
    <p:sldId id="261" r:id="rId8"/>
    <p:sldId id="262" r:id="rId9"/>
    <p:sldId id="263" r:id="rId10"/>
    <p:sldId id="279" r:id="rId11"/>
    <p:sldId id="281" r:id="rId12"/>
    <p:sldId id="282" r:id="rId13"/>
    <p:sldId id="264" r:id="rId14"/>
    <p:sldId id="266" r:id="rId15"/>
    <p:sldId id="265" r:id="rId16"/>
    <p:sldId id="26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F92"/>
    <a:srgbClr val="A71A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8A0314-0B84-4B8C-9048-D5830715CBF6}" type="datetimeFigureOut">
              <a:rPr lang="en-GB" smtClean="0"/>
              <a:t>23/01/2024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720450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184315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11731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639936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45264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2386638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A0314-0B84-4B8C-9048-D5830715CBF6}" type="datetimeFigureOut">
              <a:rPr lang="en-GB" smtClean="0"/>
              <a:t>23/01/2024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2740510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A0314-0B84-4B8C-9048-D5830715CBF6}" type="datetimeFigureOut">
              <a:rPr lang="en-GB" smtClean="0"/>
              <a:t>23/01/2024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214980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A0314-0B84-4B8C-9048-D5830715CBF6}" type="datetimeFigureOut">
              <a:rPr lang="en-GB" smtClean="0"/>
              <a:t>23/01/2024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92757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23/01/2024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500947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8A0314-0B84-4B8C-9048-D5830715CBF6}" type="datetimeFigureOut">
              <a:rPr lang="en-GB" smtClean="0"/>
              <a:t>23/01/2024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470540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8A0314-0B84-4B8C-9048-D5830715CBF6}" type="datetimeFigureOut">
              <a:rPr lang="en-GB" smtClean="0"/>
              <a:t>23/01/2024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128040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8A0314-0B84-4B8C-9048-D5830715CBF6}" type="datetimeFigureOut">
              <a:rPr lang="en-GB" smtClean="0"/>
              <a:t>23/01/2024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131254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A0314-0B84-4B8C-9048-D5830715CBF6}" type="datetimeFigureOut">
              <a:rPr lang="en-GB" smtClean="0"/>
              <a:t>23/01/2024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49424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8A0314-0B84-4B8C-9048-D5830715CBF6}" type="datetimeFigureOut">
              <a:rPr lang="en-GB" smtClean="0"/>
              <a:t>23/01/2024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73307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D8B375-9393-4241-A8B0-7D85A36E0F47}" type="slidenum">
              <a:rPr lang="en-GB" smtClean="0"/>
              <a:t>‹#›</a:t>
            </a:fld>
            <a:endParaRPr lang="en-GB"/>
          </a:p>
        </p:txBody>
      </p:sp>
      <p:sp>
        <p:nvSpPr>
          <p:cNvPr id="5" name="Date Placeholder 4"/>
          <p:cNvSpPr>
            <a:spLocks noGrp="1"/>
          </p:cNvSpPr>
          <p:nvPr>
            <p:ph type="dt" sz="half" idx="10"/>
          </p:nvPr>
        </p:nvSpPr>
        <p:spPr/>
        <p:txBody>
          <a:bodyPr/>
          <a:lstStyle/>
          <a:p>
            <a:fld id="{CF8A0314-0B84-4B8C-9048-D5830715CBF6}" type="datetimeFigureOut">
              <a:rPr lang="en-GB" smtClean="0"/>
              <a:t>23/01/2024</a:t>
            </a:fld>
            <a:endParaRPr lang="en-GB"/>
          </a:p>
        </p:txBody>
      </p:sp>
    </p:spTree>
    <p:extLst>
      <p:ext uri="{BB962C8B-B14F-4D97-AF65-F5344CB8AC3E}">
        <p14:creationId xmlns:p14="http://schemas.microsoft.com/office/powerpoint/2010/main" val="313045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8A0314-0B84-4B8C-9048-D5830715CBF6}" type="datetimeFigureOut">
              <a:rPr lang="en-GB" smtClean="0"/>
              <a:t>23/01/2024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1D8B375-9393-4241-A8B0-7D85A36E0F47}" type="slidenum">
              <a:rPr lang="en-GB" smtClean="0"/>
              <a:t>‹#›</a:t>
            </a:fld>
            <a:endParaRPr lang="en-GB"/>
          </a:p>
        </p:txBody>
      </p:sp>
    </p:spTree>
    <p:extLst>
      <p:ext uri="{BB962C8B-B14F-4D97-AF65-F5344CB8AC3E}">
        <p14:creationId xmlns:p14="http://schemas.microsoft.com/office/powerpoint/2010/main" val="102747919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video" Target="https://www.youtube.com/embed/7it5W1FVtTs?si=iBpZMGrsLA5IJHO8" TargetMode="External"/><Relationship Id="rId5" Type="http://schemas.openxmlformats.org/officeDocument/2006/relationships/image" Target="../media/image5.png"/><Relationship Id="rId4" Type="http://schemas.openxmlformats.org/officeDocument/2006/relationships/hyperlink" Target="https://www.youtube.com/watch?v=7it5W1FVtT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video" Target="https://www.youtube.com/embed/olBzSdX1vF4?si=7PAJN1OiCi7SOaUK" TargetMode="External"/><Relationship Id="rId5" Type="http://schemas.openxmlformats.org/officeDocument/2006/relationships/image" Target="../media/image5.png"/><Relationship Id="rId4" Type="http://schemas.openxmlformats.org/officeDocument/2006/relationships/hyperlink" Target="https://www.youtube.com/watch?v=olBzSdX1vF4"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bbc.co.uk/teach/class-clips-video/geography-ks3-river-flooding/zmdq7nb"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https://www.youtube.com/embed/ioNsn4JB4EY?si=WkbZYKxkWK4T6H4n" TargetMode="External"/><Relationship Id="rId4" Type="http://schemas.openxmlformats.org/officeDocument/2006/relationships/hyperlink" Target="https://www.youtube.com/watch?v=ioNsn4JB4E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AEEA8-263A-5BBD-D22C-A717FBF9CB5A}"/>
              </a:ext>
            </a:extLst>
          </p:cNvPr>
          <p:cNvSpPr>
            <a:spLocks noGrp="1"/>
          </p:cNvSpPr>
          <p:nvPr>
            <p:ph type="ctrTitle"/>
          </p:nvPr>
        </p:nvSpPr>
        <p:spPr>
          <a:xfrm>
            <a:off x="318208" y="2814881"/>
            <a:ext cx="11097985" cy="1646302"/>
          </a:xfrm>
        </p:spPr>
        <p:txBody>
          <a:bodyPr/>
          <a:lstStyle/>
          <a:p>
            <a:pPr algn="ctr">
              <a:lnSpc>
                <a:spcPct val="107000"/>
              </a:lnSpc>
              <a:spcAft>
                <a:spcPts val="800"/>
              </a:spcAft>
            </a:pPr>
            <a:r>
              <a:rPr lang="en-GB" b="1" dirty="0">
                <a:solidFill>
                  <a:srgbClr val="272F92"/>
                </a:solidFill>
              </a:rPr>
              <a:t>Bishops’ Lent Challenge 2024</a:t>
            </a:r>
            <a:br>
              <a:rPr lang="en-GB" dirty="0">
                <a:solidFill>
                  <a:srgbClr val="272F92"/>
                </a:solidFill>
              </a:rPr>
            </a:br>
            <a:r>
              <a:rPr lang="en-GB" sz="3600" b="1" dirty="0">
                <a:solidFill>
                  <a:srgbClr val="A71A26"/>
                </a:solidFill>
              </a:rPr>
              <a:t>This is the time</a:t>
            </a:r>
            <a:br>
              <a:rPr lang="en-GB" sz="3600" b="1" dirty="0">
                <a:solidFill>
                  <a:srgbClr val="272F92"/>
                </a:solidFill>
              </a:rPr>
            </a:br>
            <a:br>
              <a:rPr lang="en-GB" sz="3600" b="1" dirty="0">
                <a:solidFill>
                  <a:srgbClr val="272F92"/>
                </a:solidFill>
              </a:rPr>
            </a:br>
            <a:r>
              <a:rPr lang="en-GB" sz="3600" b="1" dirty="0">
                <a:solidFill>
                  <a:srgbClr val="272F92"/>
                </a:solidFill>
              </a:rPr>
              <a:t>‘</a:t>
            </a:r>
            <a:r>
              <a:rPr lang="en-US" sz="2800" i="1" dirty="0">
                <a:solidFill>
                  <a:srgbClr val="002060"/>
                </a:solidFill>
                <a:effectLst/>
                <a:latin typeface="Sassoon Infant Std"/>
                <a:ea typeface="Calibri" panose="020F0502020204030204" pitchFamily="34" charset="0"/>
                <a:cs typeface="Times New Roman" panose="02020603050405020304" pitchFamily="18" charset="0"/>
              </a:rPr>
              <a:t>For I know the plans I have for you… plans to give you hope and a future’</a:t>
            </a:r>
            <a:br>
              <a:rPr lang="en-GB" sz="2800" i="1" dirty="0">
                <a:effectLst/>
                <a:latin typeface="Calibri" panose="020F0502020204030204" pitchFamily="34" charset="0"/>
                <a:ea typeface="Calibri" panose="020F0502020204030204" pitchFamily="34" charset="0"/>
                <a:cs typeface="Times New Roman" panose="02020603050405020304" pitchFamily="18" charset="0"/>
              </a:rPr>
            </a:br>
            <a:r>
              <a:rPr lang="en-US" sz="2800" i="1" dirty="0">
                <a:solidFill>
                  <a:srgbClr val="002060"/>
                </a:solidFill>
                <a:effectLst/>
                <a:latin typeface="Sassoon Infant Std"/>
                <a:ea typeface="Calibri" panose="020F0502020204030204" pitchFamily="34" charset="0"/>
                <a:cs typeface="Times New Roman" panose="02020603050405020304" pitchFamily="18" charset="0"/>
              </a:rPr>
              <a:t>Jeremiah 29:11</a:t>
            </a:r>
            <a:endParaRPr lang="en-GB" sz="2800" b="1" dirty="0">
              <a:solidFill>
                <a:srgbClr val="272F92"/>
              </a:solidFill>
            </a:endParaRPr>
          </a:p>
        </p:txBody>
      </p:sp>
      <p:sp>
        <p:nvSpPr>
          <p:cNvPr id="3" name="Subtitle 2">
            <a:extLst>
              <a:ext uri="{FF2B5EF4-FFF2-40B4-BE49-F238E27FC236}">
                <a16:creationId xmlns:a16="http://schemas.microsoft.com/office/drawing/2014/main" id="{D202BF98-AA8D-CDA4-4C99-422DD5C7D1EF}"/>
              </a:ext>
            </a:extLst>
          </p:cNvPr>
          <p:cNvSpPr>
            <a:spLocks noGrp="1"/>
          </p:cNvSpPr>
          <p:nvPr>
            <p:ph type="subTitle" idx="1"/>
          </p:nvPr>
        </p:nvSpPr>
        <p:spPr>
          <a:xfrm>
            <a:off x="1983733" y="4835245"/>
            <a:ext cx="7766936" cy="1096899"/>
          </a:xfrm>
        </p:spPr>
        <p:txBody>
          <a:bodyPr>
            <a:normAutofit/>
          </a:bodyPr>
          <a:lstStyle/>
          <a:p>
            <a:pPr algn="ctr"/>
            <a:r>
              <a:rPr lang="en-GB" sz="4800" dirty="0">
                <a:solidFill>
                  <a:srgbClr val="272F92"/>
                </a:solidFill>
              </a:rPr>
              <a:t>Week One – Flooding</a:t>
            </a:r>
          </a:p>
        </p:txBody>
      </p:sp>
      <p:pic>
        <p:nvPicPr>
          <p:cNvPr id="8" name="Picture 7" descr="A pink and black logo&#10;&#10;Description automatically generated">
            <a:extLst>
              <a:ext uri="{FF2B5EF4-FFF2-40B4-BE49-F238E27FC236}">
                <a16:creationId xmlns:a16="http://schemas.microsoft.com/office/drawing/2014/main" id="{901FBD6A-9B1F-88A8-946D-F63BA4B02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289" y="420450"/>
            <a:ext cx="1693552" cy="662397"/>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8EBA9E46-F634-4D42-ACAC-FC1058055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882" y="420450"/>
            <a:ext cx="1787702" cy="644909"/>
          </a:xfrm>
          <a:prstGeom prst="rect">
            <a:avLst/>
          </a:prstGeom>
        </p:spPr>
      </p:pic>
    </p:spTree>
    <p:extLst>
      <p:ext uri="{BB962C8B-B14F-4D97-AF65-F5344CB8AC3E}">
        <p14:creationId xmlns:p14="http://schemas.microsoft.com/office/powerpoint/2010/main" val="2841395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a sheet of music&#10;&#10;Description automatically generated">
            <a:extLst>
              <a:ext uri="{FF2B5EF4-FFF2-40B4-BE49-F238E27FC236}">
                <a16:creationId xmlns:a16="http://schemas.microsoft.com/office/drawing/2014/main" id="{4C0F58FE-2B4F-149F-4A50-30A9454BF81D}"/>
              </a:ext>
            </a:extLst>
          </p:cNvPr>
          <p:cNvPicPr>
            <a:picLocks noChangeAspect="1"/>
          </p:cNvPicPr>
          <p:nvPr/>
        </p:nvPicPr>
        <p:blipFill rotWithShape="1">
          <a:blip r:embed="rId2">
            <a:extLst>
              <a:ext uri="{28A0092B-C50C-407E-A947-70E740481C1C}">
                <a14:useLocalDpi xmlns:a14="http://schemas.microsoft.com/office/drawing/2010/main" val="0"/>
              </a:ext>
            </a:extLst>
          </a:blip>
          <a:srcRect l="6112" r="2379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6D29C6DC-953C-4D0D-B3E3-1C1BD40ACCE5}"/>
              </a:ext>
            </a:extLst>
          </p:cNvPr>
          <p:cNvSpPr>
            <a:spLocks noGrp="1"/>
          </p:cNvSpPr>
          <p:nvPr>
            <p:ph type="title"/>
          </p:nvPr>
        </p:nvSpPr>
        <p:spPr>
          <a:xfrm>
            <a:off x="764830" y="307066"/>
            <a:ext cx="4088190" cy="1169309"/>
          </a:xfrm>
        </p:spPr>
        <p:txBody>
          <a:bodyPr vert="horz" lIns="91440" tIns="45720" rIns="91440" bIns="45720" rtlCol="0" anchor="b">
            <a:normAutofit fontScale="90000"/>
          </a:bodyPr>
          <a:lstStyle/>
          <a:p>
            <a:pPr algn="ctr"/>
            <a:r>
              <a:rPr lang="en-US" sz="4800" b="1" dirty="0"/>
              <a:t>Let’s sing!</a:t>
            </a:r>
            <a:br>
              <a:rPr lang="en-US" sz="4800" b="1" dirty="0"/>
            </a:br>
            <a:r>
              <a:rPr lang="en-US" sz="4800" b="1" dirty="0"/>
              <a:t>Choose</a:t>
            </a:r>
          </a:p>
        </p:txBody>
      </p:sp>
      <p:sp>
        <p:nvSpPr>
          <p:cNvPr id="5" name="TextBox 4">
            <a:extLst>
              <a:ext uri="{FF2B5EF4-FFF2-40B4-BE49-F238E27FC236}">
                <a16:creationId xmlns:a16="http://schemas.microsoft.com/office/drawing/2014/main" id="{52068270-F6AF-6D2A-9631-D28DAAE64E26}"/>
              </a:ext>
            </a:extLst>
          </p:cNvPr>
          <p:cNvSpPr txBox="1"/>
          <p:nvPr/>
        </p:nvSpPr>
        <p:spPr>
          <a:xfrm>
            <a:off x="347253" y="2050236"/>
            <a:ext cx="5178826" cy="4109458"/>
          </a:xfrm>
          <a:prstGeom prst="rect">
            <a:avLst/>
          </a:prstGeom>
          <a:noFill/>
        </p:spPr>
        <p:txBody>
          <a:bodyPr wrap="square" rtlCol="0">
            <a:spAutoFit/>
          </a:bodyPr>
          <a:lstStyle/>
          <a:p>
            <a:pPr algn="ctr">
              <a:lnSpc>
                <a:spcPct val="107000"/>
              </a:lnSpc>
              <a:spcAft>
                <a:spcPts val="800"/>
              </a:spcAft>
            </a:pPr>
            <a:r>
              <a:rPr lang="en-US" sz="2800" dirty="0">
                <a:solidFill>
                  <a:srgbClr val="002060"/>
                </a:solidFill>
                <a:effectLst/>
                <a:latin typeface="Sassoon Infant Std"/>
                <a:ea typeface="Calibri" panose="020F0502020204030204" pitchFamily="34" charset="0"/>
                <a:cs typeface="Times New Roman" panose="02020603050405020304" pitchFamily="18" charset="0"/>
              </a:rPr>
              <a:t>Drop in the Ocean – Sing Up Song</a:t>
            </a:r>
          </a:p>
          <a:p>
            <a:pPr algn="ctr">
              <a:lnSpc>
                <a:spcPct val="107000"/>
              </a:lnSpc>
              <a:spcAft>
                <a:spcPts val="800"/>
              </a:spcAft>
            </a:pPr>
            <a:r>
              <a:rPr lang="en-GB" sz="2800" dirty="0">
                <a:solidFill>
                  <a:srgbClr val="002060"/>
                </a:solidFill>
                <a:latin typeface="Sassoon Infant Std"/>
                <a:ea typeface="Calibri" panose="020F0502020204030204" pitchFamily="34" charset="0"/>
                <a:cs typeface="Times New Roman" panose="02020603050405020304" pitchFamily="18" charset="0"/>
              </a:rPr>
              <a:t>O</a:t>
            </a:r>
            <a:r>
              <a:rPr lang="en-US" sz="2800" dirty="0">
                <a:solidFill>
                  <a:srgbClr val="002060"/>
                </a:solidFill>
                <a:latin typeface="Sassoon Infant Std"/>
                <a:ea typeface="Calibri" panose="020F0502020204030204" pitchFamily="34" charset="0"/>
                <a:cs typeface="Times New Roman" panose="02020603050405020304" pitchFamily="18" charset="0"/>
              </a:rPr>
              <a:t>R</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dirty="0">
                <a:solidFill>
                  <a:srgbClr val="002060"/>
                </a:solidFill>
                <a:effectLst/>
                <a:latin typeface="Sassoon Infant Std"/>
                <a:ea typeface="Calibri" panose="020F0502020204030204" pitchFamily="34" charset="0"/>
                <a:cs typeface="Times New Roman" panose="02020603050405020304" pitchFamily="18" charset="0"/>
              </a:rPr>
              <a:t>Peace like a river – Listener Kids</a:t>
            </a:r>
          </a:p>
          <a:p>
            <a:pPr algn="ctr">
              <a:lnSpc>
                <a:spcPct val="107000"/>
              </a:lnSpc>
              <a:spcAft>
                <a:spcPts val="800"/>
              </a:spcAft>
            </a:pPr>
            <a:r>
              <a:rPr lang="en-GB" sz="2800" dirty="0">
                <a:solidFill>
                  <a:srgbClr val="002060"/>
                </a:solidFill>
                <a:latin typeface="Sassoon Infant Std"/>
                <a:ea typeface="Calibri" panose="020F0502020204030204" pitchFamily="34" charset="0"/>
                <a:cs typeface="Times New Roman" panose="02020603050405020304" pitchFamily="18" charset="0"/>
              </a:rPr>
              <a:t>O</a:t>
            </a:r>
            <a:r>
              <a:rPr lang="en-US" sz="2800" dirty="0">
                <a:solidFill>
                  <a:srgbClr val="002060"/>
                </a:solidFill>
                <a:latin typeface="Sassoon Infant Std"/>
                <a:ea typeface="Calibri" panose="020F0502020204030204" pitchFamily="34" charset="0"/>
                <a:cs typeface="Times New Roman" panose="02020603050405020304" pitchFamily="18" charset="0"/>
              </a:rPr>
              <a:t>R</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dirty="0">
                <a:solidFill>
                  <a:srgbClr val="002060"/>
                </a:solidFill>
                <a:effectLst/>
                <a:latin typeface="Sassoon Infant Std"/>
                <a:ea typeface="Calibri" panose="020F0502020204030204" pitchFamily="34" charset="0"/>
                <a:cs typeface="Times New Roman" panose="02020603050405020304" pitchFamily="18" charset="0"/>
              </a:rPr>
              <a:t>Rise and Shine – Christian Songs for Kids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2060"/>
                </a:solidFill>
                <a:effectLst/>
                <a:latin typeface="Sassoon Infant Std"/>
                <a:ea typeface="Calibri" panose="020F0502020204030204" pitchFamily="34" charset="0"/>
                <a:cs typeface="Times New Roman" panose="02020603050405020304" pitchFamily="18" charset="0"/>
              </a:rPr>
              <a:t> </a:t>
            </a:r>
            <a:endParaRPr lang="en-GB" dirty="0"/>
          </a:p>
        </p:txBody>
      </p:sp>
    </p:spTree>
    <p:extLst>
      <p:ext uri="{BB962C8B-B14F-4D97-AF65-F5344CB8AC3E}">
        <p14:creationId xmlns:p14="http://schemas.microsoft.com/office/powerpoint/2010/main" val="123939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a sheet of music&#10;&#10;Description automatically generated">
            <a:extLst>
              <a:ext uri="{FF2B5EF4-FFF2-40B4-BE49-F238E27FC236}">
                <a16:creationId xmlns:a16="http://schemas.microsoft.com/office/drawing/2014/main" id="{4C0F58FE-2B4F-149F-4A50-30A9454BF81D}"/>
              </a:ext>
            </a:extLst>
          </p:cNvPr>
          <p:cNvPicPr>
            <a:picLocks noChangeAspect="1"/>
          </p:cNvPicPr>
          <p:nvPr/>
        </p:nvPicPr>
        <p:blipFill rotWithShape="1">
          <a:blip r:embed="rId3">
            <a:extLst>
              <a:ext uri="{28A0092B-C50C-407E-A947-70E740481C1C}">
                <a14:useLocalDpi xmlns:a14="http://schemas.microsoft.com/office/drawing/2010/main" val="0"/>
              </a:ext>
            </a:extLst>
          </a:blip>
          <a:srcRect l="6112" r="2379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6D29C6DC-953C-4D0D-B3E3-1C1BD40ACCE5}"/>
              </a:ext>
            </a:extLst>
          </p:cNvPr>
          <p:cNvSpPr>
            <a:spLocks noGrp="1"/>
          </p:cNvSpPr>
          <p:nvPr>
            <p:ph type="title"/>
          </p:nvPr>
        </p:nvSpPr>
        <p:spPr>
          <a:xfrm>
            <a:off x="114793" y="-350159"/>
            <a:ext cx="4088190" cy="1169309"/>
          </a:xfrm>
        </p:spPr>
        <p:txBody>
          <a:bodyPr vert="horz" lIns="91440" tIns="45720" rIns="91440" bIns="45720" rtlCol="0" anchor="b">
            <a:normAutofit/>
          </a:bodyPr>
          <a:lstStyle/>
          <a:p>
            <a:pPr algn="r"/>
            <a:r>
              <a:rPr lang="en-US" sz="4800" b="1" dirty="0"/>
              <a:t>Let’s sing!</a:t>
            </a:r>
          </a:p>
        </p:txBody>
      </p:sp>
      <p:sp>
        <p:nvSpPr>
          <p:cNvPr id="7" name="Rectangle 6">
            <a:extLst>
              <a:ext uri="{FF2B5EF4-FFF2-40B4-BE49-F238E27FC236}">
                <a16:creationId xmlns:a16="http://schemas.microsoft.com/office/drawing/2014/main" id="{99DC64AB-2A34-451C-AABA-3835B6C298F8}"/>
              </a:ext>
            </a:extLst>
          </p:cNvPr>
          <p:cNvSpPr/>
          <p:nvPr/>
        </p:nvSpPr>
        <p:spPr>
          <a:xfrm>
            <a:off x="3401295" y="6453987"/>
            <a:ext cx="5375959" cy="369332"/>
          </a:xfrm>
          <a:prstGeom prst="rect">
            <a:avLst/>
          </a:prstGeom>
        </p:spPr>
        <p:txBody>
          <a:bodyPr wrap="none">
            <a:spAutoFit/>
          </a:bodyPr>
          <a:lstStyle/>
          <a:p>
            <a:r>
              <a:rPr lang="en-US" dirty="0">
                <a:hlinkClick r:id="rId4"/>
              </a:rPr>
              <a:t>https://www.youtube.com/watch?v=7it5W1FVtTs</a:t>
            </a:r>
            <a:r>
              <a:rPr lang="en-US" dirty="0"/>
              <a:t> </a:t>
            </a:r>
          </a:p>
        </p:txBody>
      </p:sp>
      <p:pic>
        <p:nvPicPr>
          <p:cNvPr id="5" name="Online Media 4">
            <a:hlinkClick r:id="" action="ppaction://media"/>
            <a:extLst>
              <a:ext uri="{FF2B5EF4-FFF2-40B4-BE49-F238E27FC236}">
                <a16:creationId xmlns:a16="http://schemas.microsoft.com/office/drawing/2014/main" id="{0CF71445-6571-46E2-BEBC-DC7B03A97953}"/>
              </a:ext>
            </a:extLst>
          </p:cNvPr>
          <p:cNvPicPr>
            <a:picLocks noRot="1" noChangeAspect="1"/>
          </p:cNvPicPr>
          <p:nvPr>
            <a:videoFile r:link="rId1"/>
          </p:nvPr>
        </p:nvPicPr>
        <p:blipFill>
          <a:blip r:embed="rId5"/>
          <a:stretch>
            <a:fillRect/>
          </a:stretch>
        </p:blipFill>
        <p:spPr>
          <a:xfrm>
            <a:off x="1295400" y="819150"/>
            <a:ext cx="9791700" cy="5507831"/>
          </a:xfrm>
          <a:prstGeom prst="rect">
            <a:avLst/>
          </a:prstGeom>
        </p:spPr>
      </p:pic>
    </p:spTree>
    <p:extLst>
      <p:ext uri="{BB962C8B-B14F-4D97-AF65-F5344CB8AC3E}">
        <p14:creationId xmlns:p14="http://schemas.microsoft.com/office/powerpoint/2010/main" val="16546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a sheet of music&#10;&#10;Description automatically generated">
            <a:extLst>
              <a:ext uri="{FF2B5EF4-FFF2-40B4-BE49-F238E27FC236}">
                <a16:creationId xmlns:a16="http://schemas.microsoft.com/office/drawing/2014/main" id="{4C0F58FE-2B4F-149F-4A50-30A9454BF81D}"/>
              </a:ext>
            </a:extLst>
          </p:cNvPr>
          <p:cNvPicPr>
            <a:picLocks noChangeAspect="1"/>
          </p:cNvPicPr>
          <p:nvPr/>
        </p:nvPicPr>
        <p:blipFill rotWithShape="1">
          <a:blip r:embed="rId3">
            <a:extLst>
              <a:ext uri="{28A0092B-C50C-407E-A947-70E740481C1C}">
                <a14:useLocalDpi xmlns:a14="http://schemas.microsoft.com/office/drawing/2010/main" val="0"/>
              </a:ext>
            </a:extLst>
          </a:blip>
          <a:srcRect l="6112" r="2379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6D29C6DC-953C-4D0D-B3E3-1C1BD40ACCE5}"/>
              </a:ext>
            </a:extLst>
          </p:cNvPr>
          <p:cNvSpPr>
            <a:spLocks noGrp="1"/>
          </p:cNvSpPr>
          <p:nvPr>
            <p:ph type="title"/>
          </p:nvPr>
        </p:nvSpPr>
        <p:spPr>
          <a:xfrm>
            <a:off x="114793" y="-350159"/>
            <a:ext cx="4088190" cy="1169309"/>
          </a:xfrm>
        </p:spPr>
        <p:txBody>
          <a:bodyPr vert="horz" lIns="91440" tIns="45720" rIns="91440" bIns="45720" rtlCol="0" anchor="b">
            <a:normAutofit/>
          </a:bodyPr>
          <a:lstStyle/>
          <a:p>
            <a:pPr algn="r"/>
            <a:r>
              <a:rPr lang="en-US" sz="4800" b="1" dirty="0"/>
              <a:t>Let’s sing!</a:t>
            </a:r>
          </a:p>
        </p:txBody>
      </p:sp>
      <p:sp>
        <p:nvSpPr>
          <p:cNvPr id="7" name="Rectangle 6">
            <a:extLst>
              <a:ext uri="{FF2B5EF4-FFF2-40B4-BE49-F238E27FC236}">
                <a16:creationId xmlns:a16="http://schemas.microsoft.com/office/drawing/2014/main" id="{99DC64AB-2A34-451C-AABA-3835B6C298F8}"/>
              </a:ext>
            </a:extLst>
          </p:cNvPr>
          <p:cNvSpPr/>
          <p:nvPr/>
        </p:nvSpPr>
        <p:spPr>
          <a:xfrm>
            <a:off x="3401295" y="6453987"/>
            <a:ext cx="5375959" cy="369332"/>
          </a:xfrm>
          <a:prstGeom prst="rect">
            <a:avLst/>
          </a:prstGeom>
        </p:spPr>
        <p:txBody>
          <a:bodyPr wrap="none">
            <a:spAutoFit/>
          </a:bodyPr>
          <a:lstStyle/>
          <a:p>
            <a:r>
              <a:rPr lang="en-US" dirty="0">
                <a:hlinkClick r:id="rId4"/>
              </a:rPr>
              <a:t>https://www.youtube.com/watch?v=olBzSdX1vF4</a:t>
            </a:r>
            <a:r>
              <a:rPr lang="en-US" dirty="0"/>
              <a:t> </a:t>
            </a:r>
          </a:p>
        </p:txBody>
      </p:sp>
      <p:pic>
        <p:nvPicPr>
          <p:cNvPr id="6" name="Online Media 5">
            <a:hlinkClick r:id="" action="ppaction://media"/>
            <a:extLst>
              <a:ext uri="{FF2B5EF4-FFF2-40B4-BE49-F238E27FC236}">
                <a16:creationId xmlns:a16="http://schemas.microsoft.com/office/drawing/2014/main" id="{1BE9FFAE-8288-494D-AB28-E6D05EAD5FC6}"/>
              </a:ext>
            </a:extLst>
          </p:cNvPr>
          <p:cNvPicPr>
            <a:picLocks noRot="1" noChangeAspect="1"/>
          </p:cNvPicPr>
          <p:nvPr>
            <a:videoFile r:link="rId1"/>
          </p:nvPr>
        </p:nvPicPr>
        <p:blipFill>
          <a:blip r:embed="rId5"/>
          <a:stretch>
            <a:fillRect/>
          </a:stretch>
        </p:blipFill>
        <p:spPr>
          <a:xfrm>
            <a:off x="1343025" y="819150"/>
            <a:ext cx="9505950" cy="5526090"/>
          </a:xfrm>
          <a:prstGeom prst="rect">
            <a:avLst/>
          </a:prstGeom>
        </p:spPr>
      </p:pic>
    </p:spTree>
    <p:extLst>
      <p:ext uri="{BB962C8B-B14F-4D97-AF65-F5344CB8AC3E}">
        <p14:creationId xmlns:p14="http://schemas.microsoft.com/office/powerpoint/2010/main" val="241946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4E9584-1BB4-B14D-1D93-7D14F41589AC}"/>
              </a:ext>
            </a:extLst>
          </p:cNvPr>
          <p:cNvSpPr txBox="1"/>
          <p:nvPr/>
        </p:nvSpPr>
        <p:spPr>
          <a:xfrm>
            <a:off x="215627" y="669693"/>
            <a:ext cx="5324039" cy="6063198"/>
          </a:xfrm>
          <a:prstGeom prst="rect">
            <a:avLst/>
          </a:prstGeom>
          <a:noFill/>
        </p:spPr>
        <p:txBody>
          <a:bodyPr wrap="square" rtlCol="0">
            <a:spAutoFit/>
          </a:bodyPr>
          <a:lstStyle/>
          <a:p>
            <a:pPr algn="ctr"/>
            <a:r>
              <a:rPr lang="en-US" sz="4400" dirty="0">
                <a:solidFill>
                  <a:srgbClr val="002060"/>
                </a:solidFill>
                <a:effectLst/>
                <a:latin typeface="Sassoon Infant Std"/>
                <a:ea typeface="Calibri" panose="020F0502020204030204" pitchFamily="34" charset="0"/>
                <a:cs typeface="Times New Roman" panose="02020603050405020304" pitchFamily="18" charset="0"/>
              </a:rPr>
              <a:t>We may only be small now but just like the acorn grows into an oak tree, we will grow big and mighty. We can make a big difference for the future little ones. </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3600" b="1" dirty="0">
              <a:solidFill>
                <a:srgbClr val="272F92"/>
              </a:solidFill>
            </a:endParaRPr>
          </a:p>
        </p:txBody>
      </p:sp>
      <p:pic>
        <p:nvPicPr>
          <p:cNvPr id="6" name="Picture 5" descr="A close up of a green acorn&#10;&#10;Description automatically generated">
            <a:extLst>
              <a:ext uri="{FF2B5EF4-FFF2-40B4-BE49-F238E27FC236}">
                <a16:creationId xmlns:a16="http://schemas.microsoft.com/office/drawing/2014/main" id="{49B27A79-035B-EF3B-9F1D-376890390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550" y="270167"/>
            <a:ext cx="4211033" cy="6317665"/>
          </a:xfrm>
          <a:prstGeom prst="rect">
            <a:avLst/>
          </a:prstGeom>
        </p:spPr>
      </p:pic>
    </p:spTree>
    <p:extLst>
      <p:ext uri="{BB962C8B-B14F-4D97-AF65-F5344CB8AC3E}">
        <p14:creationId xmlns:p14="http://schemas.microsoft.com/office/powerpoint/2010/main" val="1755295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9"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10" name="Straight Connector 9">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3" name="Picture 2">
            <a:extLst>
              <a:ext uri="{FF2B5EF4-FFF2-40B4-BE49-F238E27FC236}">
                <a16:creationId xmlns:a16="http://schemas.microsoft.com/office/drawing/2014/main" id="{886368BB-2D1B-70FC-5384-4D7A80A96A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12" r="11214" b="9090"/>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EC996F-82E6-F57A-5D1F-73E9CB841C67}"/>
              </a:ext>
            </a:extLst>
          </p:cNvPr>
          <p:cNvSpPr>
            <a:spLocks noGrp="1"/>
          </p:cNvSpPr>
          <p:nvPr>
            <p:ph type="title"/>
          </p:nvPr>
        </p:nvSpPr>
        <p:spPr>
          <a:xfrm>
            <a:off x="523896" y="2484739"/>
            <a:ext cx="4587491" cy="4020005"/>
          </a:xfrm>
        </p:spPr>
        <p:txBody>
          <a:bodyPr vert="horz" lIns="91440" tIns="45720" rIns="91440" bIns="45720" rtlCol="0" anchor="b">
            <a:noAutofit/>
          </a:bodyPr>
          <a:lstStyle/>
          <a:p>
            <a:pPr algn="ctr">
              <a:lnSpc>
                <a:spcPct val="90000"/>
              </a:lnSpc>
              <a:spcAft>
                <a:spcPts val="800"/>
              </a:spcAft>
            </a:pPr>
            <a:r>
              <a:rPr lang="en-US" sz="3600" b="1" dirty="0">
                <a:solidFill>
                  <a:srgbClr val="272F92"/>
                </a:solidFill>
                <a:latin typeface="Sassoon Infant Std" panose="020B0503020103030203" pitchFamily="34" charset="0"/>
              </a:rPr>
              <a:t>Reflection</a:t>
            </a:r>
            <a:br>
              <a:rPr lang="en-US" sz="3600" b="1" dirty="0">
                <a:solidFill>
                  <a:srgbClr val="272F92"/>
                </a:solidFill>
                <a:latin typeface="Sassoon Infant Std" panose="020B0503020103030203" pitchFamily="34" charset="0"/>
              </a:rPr>
            </a:br>
            <a:br>
              <a:rPr lang="en-US" sz="3600" dirty="0">
                <a:solidFill>
                  <a:srgbClr val="272F92"/>
                </a:solidFill>
                <a:effectLst/>
                <a:latin typeface="Sassoon Infant Std" panose="020B0503020103030203" pitchFamily="34" charset="0"/>
              </a:rPr>
            </a:br>
            <a:r>
              <a:rPr lang="en-US" sz="3600" dirty="0">
                <a:solidFill>
                  <a:srgbClr val="272F92"/>
                </a:solidFill>
                <a:effectLst/>
                <a:latin typeface="Sassoon Infant Std" panose="020B0503020103030203" pitchFamily="34" charset="0"/>
              </a:rPr>
              <a:t>God put a rainbow in the sky to show his covenant with humans. </a:t>
            </a:r>
            <a:br>
              <a:rPr lang="en-US" sz="3600" dirty="0">
                <a:solidFill>
                  <a:srgbClr val="272F92"/>
                </a:solidFill>
                <a:effectLst/>
                <a:latin typeface="Sassoon Infant Std" panose="020B0503020103030203" pitchFamily="34" charset="0"/>
              </a:rPr>
            </a:br>
            <a:br>
              <a:rPr lang="en-US" sz="3600" dirty="0">
                <a:solidFill>
                  <a:srgbClr val="272F92"/>
                </a:solidFill>
                <a:effectLst/>
                <a:latin typeface="Sassoon Infant Std" panose="020B0503020103030203" pitchFamily="34" charset="0"/>
              </a:rPr>
            </a:br>
            <a:r>
              <a:rPr lang="en-US" sz="3600" dirty="0">
                <a:solidFill>
                  <a:srgbClr val="272F92"/>
                </a:solidFill>
                <a:effectLst/>
                <a:latin typeface="Sassoon Infant Std" panose="020B0503020103030203" pitchFamily="34" charset="0"/>
              </a:rPr>
              <a:t>What do you think about when you see a rainbow? </a:t>
            </a:r>
            <a:br>
              <a:rPr lang="en-US" sz="3600" dirty="0">
                <a:solidFill>
                  <a:srgbClr val="272F92"/>
                </a:solidFill>
                <a:effectLst/>
                <a:latin typeface="Sassoon Infant Std" panose="020B0503020103030203" pitchFamily="34" charset="0"/>
              </a:rPr>
            </a:br>
            <a:br>
              <a:rPr lang="en-US" sz="3600" dirty="0">
                <a:solidFill>
                  <a:srgbClr val="272F92"/>
                </a:solidFill>
                <a:effectLst/>
                <a:latin typeface="Sassoon Infant Std" panose="020B0503020103030203" pitchFamily="34" charset="0"/>
              </a:rPr>
            </a:br>
            <a:r>
              <a:rPr lang="en-US" sz="3600" dirty="0">
                <a:solidFill>
                  <a:srgbClr val="272F92"/>
                </a:solidFill>
                <a:effectLst/>
                <a:latin typeface="Sassoon Infant Std" panose="020B0503020103030203" pitchFamily="34" charset="0"/>
              </a:rPr>
              <a:t>Is it God talking to us?</a:t>
            </a:r>
            <a:br>
              <a:rPr lang="en-US" sz="3600" dirty="0">
                <a:solidFill>
                  <a:srgbClr val="272F92"/>
                </a:solidFill>
                <a:effectLst/>
                <a:latin typeface="Sassoon Infant Std" panose="020B0503020103030203" pitchFamily="34" charset="0"/>
              </a:rPr>
            </a:br>
            <a:endParaRPr lang="en-US" sz="3600" dirty="0">
              <a:solidFill>
                <a:srgbClr val="272F92"/>
              </a:solidFill>
              <a:latin typeface="Sassoon Infant Std" panose="020B0503020103030203" pitchFamily="34" charset="0"/>
            </a:endParaRPr>
          </a:p>
        </p:txBody>
      </p:sp>
      <p:cxnSp>
        <p:nvCxnSpPr>
          <p:cNvPr id="20" name="Straight Connector 1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72369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light, silhouette, night sky&#10;&#10;Description automatically generated">
            <a:extLst>
              <a:ext uri="{FF2B5EF4-FFF2-40B4-BE49-F238E27FC236}">
                <a16:creationId xmlns:a16="http://schemas.microsoft.com/office/drawing/2014/main" id="{3C14DACD-E91C-480C-7427-1F65DC93EDA2}"/>
              </a:ext>
            </a:extLst>
          </p:cNvPr>
          <p:cNvPicPr>
            <a:picLocks noChangeAspect="1"/>
          </p:cNvPicPr>
          <p:nvPr/>
        </p:nvPicPr>
        <p:blipFill rotWithShape="1">
          <a:blip r:embed="rId2">
            <a:extLst>
              <a:ext uri="{28A0092B-C50C-407E-A947-70E740481C1C}">
                <a14:useLocalDpi xmlns:a14="http://schemas.microsoft.com/office/drawing/2010/main" val="0"/>
              </a:ext>
            </a:extLst>
          </a:blip>
          <a:srcRect l="17963" t="17500" r="23333" b="31528"/>
          <a:stretch/>
        </p:blipFill>
        <p:spPr>
          <a:xfrm>
            <a:off x="956850" y="1168399"/>
            <a:ext cx="3457575" cy="4610101"/>
          </a:xfrm>
          <a:prstGeom prst="rect">
            <a:avLst/>
          </a:prstGeom>
        </p:spPr>
      </p:pic>
      <p:sp>
        <p:nvSpPr>
          <p:cNvPr id="3" name="TextBox 2">
            <a:extLst>
              <a:ext uri="{FF2B5EF4-FFF2-40B4-BE49-F238E27FC236}">
                <a16:creationId xmlns:a16="http://schemas.microsoft.com/office/drawing/2014/main" id="{DD4BAF0A-DCF2-0559-16BE-F86072EC2F46}"/>
              </a:ext>
            </a:extLst>
          </p:cNvPr>
          <p:cNvSpPr txBox="1"/>
          <p:nvPr/>
        </p:nvSpPr>
        <p:spPr>
          <a:xfrm>
            <a:off x="4790113" y="874784"/>
            <a:ext cx="6145221" cy="5623018"/>
          </a:xfrm>
          <a:prstGeom prst="rect">
            <a:avLst/>
          </a:prstGeom>
        </p:spPr>
        <p:txBody>
          <a:bodyPr vert="horz" lIns="91440" tIns="45720" rIns="91440" bIns="45720" rtlCol="0" anchor="t">
            <a:normAutofit lnSpcReduction="10000"/>
          </a:bodyPr>
          <a:lstStyle/>
          <a:p>
            <a:pPr>
              <a:lnSpc>
                <a:spcPct val="90000"/>
              </a:lnSpc>
              <a:spcBef>
                <a:spcPts val="1000"/>
              </a:spcBef>
              <a:buClr>
                <a:schemeClr val="accent1"/>
              </a:buClr>
              <a:buSzPct val="80000"/>
            </a:pPr>
            <a:r>
              <a:rPr lang="en-US" sz="4000" b="1" dirty="0">
                <a:solidFill>
                  <a:srgbClr val="272F92"/>
                </a:solidFill>
                <a:effectLst/>
              </a:rPr>
              <a:t>Prayer:</a:t>
            </a:r>
          </a:p>
          <a:p>
            <a:pPr algn="ctr">
              <a:lnSpc>
                <a:spcPct val="107000"/>
              </a:lnSpc>
              <a:spcAft>
                <a:spcPts val="800"/>
              </a:spcAft>
            </a:pPr>
            <a:r>
              <a:rPr lang="en-US" sz="2400" dirty="0">
                <a:solidFill>
                  <a:srgbClr val="002060"/>
                </a:solidFill>
                <a:effectLst/>
                <a:latin typeface="Sassoon Infant Std"/>
                <a:ea typeface="Calibri" panose="020F0502020204030204" pitchFamily="34" charset="0"/>
                <a:cs typeface="Times New Roman" panose="02020603050405020304" pitchFamily="18" charset="0"/>
              </a:rPr>
              <a:t>Dear Lord,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dirty="0">
                <a:solidFill>
                  <a:srgbClr val="002060"/>
                </a:solidFill>
                <a:effectLst/>
                <a:latin typeface="Sassoon Infant Std"/>
                <a:ea typeface="Calibri" panose="020F0502020204030204" pitchFamily="34" charset="0"/>
                <a:cs typeface="Times New Roman" panose="02020603050405020304" pitchFamily="18" charset="0"/>
              </a:rPr>
              <a:t>We pray for those who have responsibility to act and respond quickly to help those who suffer from flooding.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dirty="0">
                <a:solidFill>
                  <a:srgbClr val="002060"/>
                </a:solidFill>
                <a:effectLst/>
                <a:latin typeface="Sassoon Infant Std"/>
                <a:ea typeface="Calibri" panose="020F0502020204030204" pitchFamily="34" charset="0"/>
                <a:cs typeface="Times New Roman" panose="02020603050405020304" pitchFamily="18" charset="0"/>
              </a:rPr>
              <a:t> We pray for those who struggle from the results of flooding. Let the world be generous in helping them to find new places to live and food to eat.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dirty="0">
                <a:solidFill>
                  <a:srgbClr val="002060"/>
                </a:solidFill>
                <a:effectLst/>
                <a:latin typeface="Sassoon Infant Std"/>
                <a:ea typeface="Calibri" panose="020F0502020204030204" pitchFamily="34" charset="0"/>
                <a:cs typeface="Times New Roman" panose="02020603050405020304" pitchFamily="18" charset="0"/>
              </a:rPr>
              <a:t> We pray for the human race to make wiser decisions and become agents of change to help the future generations. </a:t>
            </a:r>
          </a:p>
          <a:p>
            <a:pPr algn="ctr">
              <a:lnSpc>
                <a:spcPct val="107000"/>
              </a:lnSpc>
              <a:spcAft>
                <a:spcPts val="800"/>
              </a:spcAft>
            </a:pPr>
            <a:r>
              <a:rPr lang="en-US" sz="2400" b="1" dirty="0">
                <a:solidFill>
                  <a:srgbClr val="272F92"/>
                </a:solidFill>
                <a:effectLst/>
              </a:rPr>
              <a:t>Amen</a:t>
            </a:r>
          </a:p>
        </p:txBody>
      </p:sp>
    </p:spTree>
    <p:extLst>
      <p:ext uri="{BB962C8B-B14F-4D97-AF65-F5344CB8AC3E}">
        <p14:creationId xmlns:p14="http://schemas.microsoft.com/office/powerpoint/2010/main" val="3796222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5C7E-C92E-3403-D74E-91F695F7ADF6}"/>
              </a:ext>
            </a:extLst>
          </p:cNvPr>
          <p:cNvSpPr>
            <a:spLocks noGrp="1"/>
          </p:cNvSpPr>
          <p:nvPr>
            <p:ph type="title"/>
          </p:nvPr>
        </p:nvSpPr>
        <p:spPr>
          <a:xfrm>
            <a:off x="380999" y="399876"/>
            <a:ext cx="8596668" cy="1320800"/>
          </a:xfrm>
        </p:spPr>
        <p:txBody>
          <a:bodyPr>
            <a:normAutofit/>
          </a:bodyPr>
          <a:lstStyle/>
          <a:p>
            <a:r>
              <a:rPr lang="en-GB" sz="6000" dirty="0">
                <a:solidFill>
                  <a:srgbClr val="272F92"/>
                </a:solidFill>
              </a:rPr>
              <a:t>Go and Do!</a:t>
            </a:r>
          </a:p>
        </p:txBody>
      </p:sp>
      <p:sp>
        <p:nvSpPr>
          <p:cNvPr id="4" name="TextBox 3">
            <a:extLst>
              <a:ext uri="{FF2B5EF4-FFF2-40B4-BE49-F238E27FC236}">
                <a16:creationId xmlns:a16="http://schemas.microsoft.com/office/drawing/2014/main" id="{FE66F426-263B-FE60-593A-86BDF4448A0E}"/>
              </a:ext>
            </a:extLst>
          </p:cNvPr>
          <p:cNvSpPr txBox="1"/>
          <p:nvPr/>
        </p:nvSpPr>
        <p:spPr>
          <a:xfrm>
            <a:off x="380999" y="1585218"/>
            <a:ext cx="6848475" cy="4524315"/>
          </a:xfrm>
          <a:prstGeom prst="rect">
            <a:avLst/>
          </a:prstGeom>
          <a:noFill/>
        </p:spPr>
        <p:txBody>
          <a:bodyPr wrap="square">
            <a:spAutoFit/>
          </a:bodyPr>
          <a:lstStyle/>
          <a:p>
            <a:r>
              <a:rPr lang="en-US" sz="2400" dirty="0">
                <a:solidFill>
                  <a:srgbClr val="002060"/>
                </a:solidFill>
                <a:effectLst/>
                <a:latin typeface="Sassoon Infant Std"/>
                <a:ea typeface="Calibri" panose="020F0502020204030204" pitchFamily="34" charset="0"/>
                <a:cs typeface="Times New Roman" panose="02020603050405020304" pitchFamily="18" charset="0"/>
              </a:rPr>
              <a:t>This week look at how you use water. </a:t>
            </a:r>
          </a:p>
          <a:p>
            <a:endParaRPr lang="en-US" sz="2400" dirty="0">
              <a:solidFill>
                <a:srgbClr val="002060"/>
              </a:solidFill>
              <a:effectLst/>
              <a:latin typeface="Sassoon Infant Std"/>
              <a:ea typeface="Calibri" panose="020F0502020204030204" pitchFamily="34" charset="0"/>
              <a:cs typeface="Times New Roman" panose="02020603050405020304" pitchFamily="18" charset="0"/>
            </a:endParaRPr>
          </a:p>
          <a:p>
            <a:r>
              <a:rPr lang="en-US" sz="2400" dirty="0">
                <a:solidFill>
                  <a:srgbClr val="002060"/>
                </a:solidFill>
                <a:effectLst/>
                <a:latin typeface="Sassoon Infant Std"/>
                <a:ea typeface="Calibri" panose="020F0502020204030204" pitchFamily="34" charset="0"/>
                <a:cs typeface="Times New Roman" panose="02020603050405020304" pitchFamily="18" charset="0"/>
              </a:rPr>
              <a:t>Take steps to reduce your water consumption. </a:t>
            </a:r>
          </a:p>
          <a:p>
            <a:endParaRPr lang="en-US" sz="2400" dirty="0">
              <a:solidFill>
                <a:srgbClr val="002060"/>
              </a:solidFill>
              <a:effectLst/>
              <a:latin typeface="Sassoon Infant Std"/>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en-US" sz="2400" dirty="0">
                <a:solidFill>
                  <a:srgbClr val="002060"/>
                </a:solidFill>
                <a:effectLst/>
                <a:latin typeface="Sassoon Infant Std"/>
                <a:ea typeface="Calibri" panose="020F0502020204030204" pitchFamily="34" charset="0"/>
                <a:cs typeface="Times New Roman" panose="02020603050405020304" pitchFamily="18" charset="0"/>
              </a:rPr>
              <a:t>Turn the tap off while brushing your teeth. </a:t>
            </a:r>
          </a:p>
          <a:p>
            <a:pPr marL="285750" indent="-285750">
              <a:buFont typeface="Wingdings" panose="05000000000000000000" pitchFamily="2" charset="2"/>
              <a:buChar char="§"/>
            </a:pPr>
            <a:r>
              <a:rPr lang="en-US" sz="2400" dirty="0">
                <a:solidFill>
                  <a:srgbClr val="002060"/>
                </a:solidFill>
                <a:effectLst/>
                <a:latin typeface="Sassoon Infant Std"/>
                <a:ea typeface="Calibri" panose="020F0502020204030204" pitchFamily="34" charset="0"/>
                <a:cs typeface="Times New Roman" panose="02020603050405020304" pitchFamily="18" charset="0"/>
              </a:rPr>
              <a:t>Time your shower and then reduce the time you spend in the shower by half. </a:t>
            </a:r>
          </a:p>
          <a:p>
            <a:pPr marL="285750" indent="-285750">
              <a:buFont typeface="Wingdings" panose="05000000000000000000" pitchFamily="2" charset="2"/>
              <a:buChar char="§"/>
            </a:pPr>
            <a:r>
              <a:rPr lang="en-US" sz="2400" dirty="0">
                <a:solidFill>
                  <a:srgbClr val="002060"/>
                </a:solidFill>
                <a:effectLst/>
                <a:latin typeface="Sassoon Infant Std"/>
                <a:ea typeface="Calibri" panose="020F0502020204030204" pitchFamily="34" charset="0"/>
                <a:cs typeface="Times New Roman" panose="02020603050405020304" pitchFamily="18" charset="0"/>
              </a:rPr>
              <a:t>Ask your parents to run the short cycle on your dishwasher and always make sure it is full or use a cooler temperature on the washing machine. </a:t>
            </a:r>
          </a:p>
          <a:p>
            <a:pPr marL="285750" indent="-285750">
              <a:buFont typeface="Wingdings" panose="05000000000000000000" pitchFamily="2" charset="2"/>
              <a:buChar char="§"/>
            </a:pPr>
            <a:r>
              <a:rPr lang="en-US" sz="2400" dirty="0">
                <a:solidFill>
                  <a:srgbClr val="002060"/>
                </a:solidFill>
                <a:effectLst/>
                <a:latin typeface="Sassoon Infant Std"/>
                <a:ea typeface="Calibri" panose="020F0502020204030204" pitchFamily="34" charset="0"/>
                <a:cs typeface="Times New Roman" panose="02020603050405020304" pitchFamily="18" charset="0"/>
              </a:rPr>
              <a:t>Try to make sure the taps are turn off properly after using the toilet. </a:t>
            </a:r>
            <a:endParaRPr lang="en-GB" sz="2400" dirty="0"/>
          </a:p>
        </p:txBody>
      </p:sp>
      <p:pic>
        <p:nvPicPr>
          <p:cNvPr id="6" name="Picture 5" descr="Close-up of a wave&#10;&#10;Description automatically generated">
            <a:extLst>
              <a:ext uri="{FF2B5EF4-FFF2-40B4-BE49-F238E27FC236}">
                <a16:creationId xmlns:a16="http://schemas.microsoft.com/office/drawing/2014/main" id="{3BAE06B7-5548-E77B-8F2D-91E8AA871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025" y="0"/>
            <a:ext cx="4572000" cy="6858000"/>
          </a:xfrm>
          <a:prstGeom prst="rect">
            <a:avLst/>
          </a:prstGeom>
        </p:spPr>
      </p:pic>
    </p:spTree>
    <p:extLst>
      <p:ext uri="{BB962C8B-B14F-4D97-AF65-F5344CB8AC3E}">
        <p14:creationId xmlns:p14="http://schemas.microsoft.com/office/powerpoint/2010/main" val="3875763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5F64-47D5-8E06-EFE3-54F1A4CE5834}"/>
              </a:ext>
            </a:extLst>
          </p:cNvPr>
          <p:cNvSpPr>
            <a:spLocks noGrp="1"/>
          </p:cNvSpPr>
          <p:nvPr>
            <p:ph type="title"/>
          </p:nvPr>
        </p:nvSpPr>
        <p:spPr>
          <a:xfrm>
            <a:off x="1797666" y="930781"/>
            <a:ext cx="8596668" cy="979710"/>
          </a:xfrm>
        </p:spPr>
        <p:txBody>
          <a:bodyPr>
            <a:normAutofit/>
          </a:bodyPr>
          <a:lstStyle/>
          <a:p>
            <a:pPr algn="ctr"/>
            <a:r>
              <a:rPr lang="en-GB" sz="5400" b="1" dirty="0">
                <a:solidFill>
                  <a:srgbClr val="272F92"/>
                </a:solidFill>
              </a:rPr>
              <a:t>Welcome and Response</a:t>
            </a:r>
          </a:p>
        </p:txBody>
      </p:sp>
      <p:sp>
        <p:nvSpPr>
          <p:cNvPr id="3" name="Text Placeholder 2">
            <a:extLst>
              <a:ext uri="{FF2B5EF4-FFF2-40B4-BE49-F238E27FC236}">
                <a16:creationId xmlns:a16="http://schemas.microsoft.com/office/drawing/2014/main" id="{A937EE09-B1AF-9387-A6B7-53843DF4ACED}"/>
              </a:ext>
            </a:extLst>
          </p:cNvPr>
          <p:cNvSpPr>
            <a:spLocks noGrp="1"/>
          </p:cNvSpPr>
          <p:nvPr>
            <p:ph type="body" idx="1"/>
          </p:nvPr>
        </p:nvSpPr>
        <p:spPr>
          <a:xfrm>
            <a:off x="588556" y="2012930"/>
            <a:ext cx="10694961" cy="2832140"/>
          </a:xfrm>
        </p:spPr>
        <p:txBody>
          <a:bodyPr>
            <a:normAutofit/>
          </a:bodyPr>
          <a:lstStyle/>
          <a:p>
            <a:endParaRPr lang="en-GB" sz="4800" dirty="0">
              <a:solidFill>
                <a:srgbClr val="272F92"/>
              </a:solidFill>
            </a:endParaRPr>
          </a:p>
          <a:p>
            <a:pPr algn="ctr"/>
            <a:r>
              <a:rPr lang="en-GB" sz="4800" dirty="0">
                <a:solidFill>
                  <a:srgbClr val="272F92"/>
                </a:solidFill>
              </a:rPr>
              <a:t>This is the time, Lord</a:t>
            </a:r>
          </a:p>
          <a:p>
            <a:pPr algn="ctr"/>
            <a:r>
              <a:rPr lang="en-GB" sz="4800" b="1" dirty="0">
                <a:solidFill>
                  <a:srgbClr val="A71A26"/>
                </a:solidFill>
              </a:rPr>
              <a:t>We can make a difference</a:t>
            </a:r>
          </a:p>
        </p:txBody>
      </p:sp>
    </p:spTree>
    <p:extLst>
      <p:ext uri="{BB962C8B-B14F-4D97-AF65-F5344CB8AC3E}">
        <p14:creationId xmlns:p14="http://schemas.microsoft.com/office/powerpoint/2010/main" val="33386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B2C863D-9EB8-BAB2-F00A-68A9ABF00F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53" t="10330" r="9938" b="38291"/>
          <a:stretch/>
        </p:blipFill>
        <p:spPr bwMode="auto">
          <a:xfrm>
            <a:off x="2179243" y="5065505"/>
            <a:ext cx="6960094" cy="17924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F2A38C-584B-F55B-2464-11DBFE424C8D}"/>
              </a:ext>
            </a:extLst>
          </p:cNvPr>
          <p:cNvSpPr txBox="1"/>
          <p:nvPr/>
        </p:nvSpPr>
        <p:spPr>
          <a:xfrm>
            <a:off x="230819" y="764642"/>
            <a:ext cx="10856942" cy="4401205"/>
          </a:xfrm>
          <a:prstGeom prst="rect">
            <a:avLst/>
          </a:prstGeom>
          <a:noFill/>
        </p:spPr>
        <p:txBody>
          <a:bodyPr wrap="square" rtlCol="0">
            <a:spAutoFit/>
          </a:bodyPr>
          <a:lstStyle/>
          <a:p>
            <a:r>
              <a:rPr lang="en-US" sz="2000" dirty="0">
                <a:solidFill>
                  <a:srgbClr val="002060"/>
                </a:solidFill>
                <a:effectLst/>
                <a:latin typeface="Sassoon Infant Std"/>
                <a:ea typeface="Calibri" panose="020F0502020204030204" pitchFamily="34" charset="0"/>
                <a:cs typeface="Times New Roman" panose="02020603050405020304" pitchFamily="18" charset="0"/>
              </a:rPr>
              <a:t>When God made the world, on day 6, He said ‘It was very good’. He created a wonderful world, filled with awe, wonder, nature, humans and animals. But, the ‘goodness’ did not last long. After Adam and Eve ate the fruit from the tree they were commanded not to eat, they were made to leave the Garden of Eden and start to make their own path. God tried to help humans over many years but things continued to get worse and the world was no longer ‘good’. So, he chose a special man, who was blameless not sinless, to save his world. That man was called Noah. God spoke to Noah and asked him to build a boat, with very specific instructions and with a very special purpose. Noah would be the first </a:t>
            </a:r>
            <a:r>
              <a:rPr lang="en-US" sz="2000" dirty="0" err="1">
                <a:solidFill>
                  <a:srgbClr val="002060"/>
                </a:solidFill>
                <a:effectLst/>
                <a:latin typeface="Sassoon Infant Std"/>
                <a:ea typeface="Calibri" panose="020F0502020204030204" pitchFamily="34" charset="0"/>
                <a:cs typeface="Times New Roman" panose="02020603050405020304" pitchFamily="18" charset="0"/>
              </a:rPr>
              <a:t>saviour</a:t>
            </a:r>
            <a:r>
              <a:rPr lang="en-US" sz="2000" dirty="0">
                <a:solidFill>
                  <a:srgbClr val="002060"/>
                </a:solidFill>
                <a:effectLst/>
                <a:latin typeface="Sassoon Infant Std"/>
                <a:ea typeface="Calibri" panose="020F0502020204030204" pitchFamily="34" charset="0"/>
                <a:cs typeface="Times New Roman" panose="02020603050405020304" pitchFamily="18" charset="0"/>
              </a:rPr>
              <a:t> of humanity. God said Noah needed to give people an opportunity to repent – this means to turn back to God, say sorry for their sinful ways and to start living how God wanted them to live. So, whilst he built the boat he spoke to the people. They did not listen and consequently God sent a huge flood to wipe the sin away. All life on Earth, except from Noah and his family died. After 40 days and nights of rain, then 150 days waiting for the floods to disappear, Noah and his family left the boat. God made a covenant (a promise, a deal) with Noah that he would never flood the whole world again and he put his signature in the sky with a rainbow.</a:t>
            </a:r>
            <a:endParaRPr lang="en-GB" sz="1600" dirty="0"/>
          </a:p>
        </p:txBody>
      </p:sp>
      <p:sp>
        <p:nvSpPr>
          <p:cNvPr id="3" name="TextBox 2">
            <a:extLst>
              <a:ext uri="{FF2B5EF4-FFF2-40B4-BE49-F238E27FC236}">
                <a16:creationId xmlns:a16="http://schemas.microsoft.com/office/drawing/2014/main" id="{4B3915B0-C4A6-C387-9183-31580A3DB901}"/>
              </a:ext>
            </a:extLst>
          </p:cNvPr>
          <p:cNvSpPr txBox="1"/>
          <p:nvPr/>
        </p:nvSpPr>
        <p:spPr>
          <a:xfrm>
            <a:off x="230819" y="283255"/>
            <a:ext cx="9729927" cy="2367559"/>
          </a:xfrm>
          <a:prstGeom prst="rect">
            <a:avLst/>
          </a:prstGeom>
        </p:spPr>
        <p:txBody>
          <a:bodyPr vert="horz" lIns="91440" tIns="45720" rIns="91440" bIns="45720" rtlCol="0" anchor="b">
            <a:normAutofit/>
          </a:bodyPr>
          <a:lstStyle/>
          <a:p>
            <a:pPr algn="r">
              <a:lnSpc>
                <a:spcPct val="90000"/>
              </a:lnSpc>
              <a:spcBef>
                <a:spcPct val="0"/>
              </a:spcBef>
              <a:spcAft>
                <a:spcPts val="600"/>
              </a:spcAft>
            </a:pPr>
            <a:endParaRPr lang="en-US" sz="3800" dirty="0">
              <a:solidFill>
                <a:srgbClr val="272F92"/>
              </a:solidFill>
              <a:latin typeface="+mj-lt"/>
              <a:ea typeface="+mj-ea"/>
              <a:cs typeface="+mj-cs"/>
            </a:endParaRPr>
          </a:p>
        </p:txBody>
      </p:sp>
      <p:sp>
        <p:nvSpPr>
          <p:cNvPr id="6" name="TextBox 5">
            <a:extLst>
              <a:ext uri="{FF2B5EF4-FFF2-40B4-BE49-F238E27FC236}">
                <a16:creationId xmlns:a16="http://schemas.microsoft.com/office/drawing/2014/main" id="{084AE347-323A-FA29-9BC0-BC7472683FA4}"/>
              </a:ext>
            </a:extLst>
          </p:cNvPr>
          <p:cNvSpPr txBox="1"/>
          <p:nvPr/>
        </p:nvSpPr>
        <p:spPr>
          <a:xfrm>
            <a:off x="230819" y="241422"/>
            <a:ext cx="11132598" cy="523220"/>
          </a:xfrm>
          <a:prstGeom prst="rect">
            <a:avLst/>
          </a:prstGeom>
          <a:noFill/>
        </p:spPr>
        <p:txBody>
          <a:bodyPr wrap="square" rtlCol="0">
            <a:spAutoFit/>
          </a:bodyPr>
          <a:lstStyle/>
          <a:p>
            <a:r>
              <a:rPr lang="en-GB" sz="2800" dirty="0">
                <a:solidFill>
                  <a:srgbClr val="272F92"/>
                </a:solidFill>
              </a:rPr>
              <a:t>Summary of Genesis chapters 6-9 – the story of Noah and the Flood </a:t>
            </a:r>
          </a:p>
        </p:txBody>
      </p:sp>
    </p:spTree>
    <p:extLst>
      <p:ext uri="{BB962C8B-B14F-4D97-AF65-F5344CB8AC3E}">
        <p14:creationId xmlns:p14="http://schemas.microsoft.com/office/powerpoint/2010/main" val="1025563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E76654-0440-57C2-AA0E-85A4E9713B99}"/>
              </a:ext>
            </a:extLst>
          </p:cNvPr>
          <p:cNvSpPr txBox="1"/>
          <p:nvPr/>
        </p:nvSpPr>
        <p:spPr>
          <a:xfrm>
            <a:off x="514905" y="470517"/>
            <a:ext cx="10955045" cy="6186309"/>
          </a:xfrm>
          <a:prstGeom prst="rect">
            <a:avLst/>
          </a:prstGeom>
          <a:noFill/>
        </p:spPr>
        <p:txBody>
          <a:bodyPr wrap="square" rtlCol="0">
            <a:spAutoFit/>
          </a:bodyPr>
          <a:lstStyle/>
          <a:p>
            <a:pPr algn="ctr"/>
            <a:r>
              <a:rPr lang="en-GB" sz="3600" b="1" dirty="0">
                <a:solidFill>
                  <a:srgbClr val="272F92"/>
                </a:solidFill>
                <a:latin typeface="Sassoon Infant Std" panose="020B0503020103030203" pitchFamily="34" charset="0"/>
              </a:rPr>
              <a:t>So….. If that’s the case… why do we have flooding today?</a:t>
            </a:r>
          </a:p>
          <a:p>
            <a:pPr algn="ctr"/>
            <a:endParaRPr lang="en-GB" sz="3600" b="1" dirty="0">
              <a:solidFill>
                <a:srgbClr val="272F92"/>
              </a:solidFill>
              <a:latin typeface="Sassoon Infant Std" panose="020B0503020103030203" pitchFamily="34" charset="0"/>
            </a:endParaRPr>
          </a:p>
          <a:p>
            <a:r>
              <a:rPr lang="en-GB" sz="2400" dirty="0">
                <a:solidFill>
                  <a:srgbClr val="272F92"/>
                </a:solidFill>
                <a:latin typeface="Sassoon Infant Std" panose="020B0503020103030203" pitchFamily="34" charset="0"/>
              </a:rPr>
              <a:t>God promised never to flood the world again out of his anger </a:t>
            </a:r>
          </a:p>
          <a:p>
            <a:endParaRPr lang="en-GB" sz="2400" dirty="0">
              <a:solidFill>
                <a:srgbClr val="272F92"/>
              </a:solidFill>
              <a:latin typeface="Sassoon Infant Std" panose="020B0503020103030203" pitchFamily="34" charset="0"/>
            </a:endParaRPr>
          </a:p>
          <a:p>
            <a:r>
              <a:rPr lang="en-GB" sz="2400" dirty="0">
                <a:solidFill>
                  <a:srgbClr val="272F92"/>
                </a:solidFill>
                <a:latin typeface="Sassoon Infant Std" panose="020B0503020103030203" pitchFamily="34" charset="0"/>
              </a:rPr>
              <a:t>HOWEVER:</a:t>
            </a:r>
          </a:p>
          <a:p>
            <a:r>
              <a:rPr lang="en-GB" sz="2400" dirty="0">
                <a:solidFill>
                  <a:srgbClr val="272F92"/>
                </a:solidFill>
                <a:latin typeface="Sassoon Infant Std" panose="020B0503020103030203" pitchFamily="34" charset="0"/>
              </a:rPr>
              <a:t>We now have flooding today because of:</a:t>
            </a:r>
          </a:p>
          <a:p>
            <a:pPr marL="342900" indent="-342900">
              <a:buFont typeface="Wingdings" panose="05000000000000000000" pitchFamily="2" charset="2"/>
              <a:buChar char="§"/>
            </a:pPr>
            <a:r>
              <a:rPr lang="en-GB" sz="2400" dirty="0">
                <a:solidFill>
                  <a:srgbClr val="272F92"/>
                </a:solidFill>
                <a:latin typeface="Sassoon Infant Std" panose="020B0503020103030203" pitchFamily="34" charset="0"/>
              </a:rPr>
              <a:t>Heavy rainfall</a:t>
            </a:r>
          </a:p>
          <a:p>
            <a:pPr marL="342900" indent="-342900">
              <a:buFont typeface="Wingdings" panose="05000000000000000000" pitchFamily="2" charset="2"/>
              <a:buChar char="§"/>
            </a:pPr>
            <a:r>
              <a:rPr lang="en-GB" sz="2400" dirty="0">
                <a:solidFill>
                  <a:srgbClr val="272F92"/>
                </a:solidFill>
                <a:latin typeface="Sassoon Infant Std" panose="020B0503020103030203" pitchFamily="34" charset="0"/>
              </a:rPr>
              <a:t>Overflowing rivers</a:t>
            </a:r>
          </a:p>
          <a:p>
            <a:pPr marL="342900" indent="-342900">
              <a:buFont typeface="Wingdings" panose="05000000000000000000" pitchFamily="2" charset="2"/>
              <a:buChar char="§"/>
            </a:pPr>
            <a:r>
              <a:rPr lang="en-GB" sz="2400" dirty="0">
                <a:solidFill>
                  <a:srgbClr val="272F92"/>
                </a:solidFill>
                <a:latin typeface="Sassoon Infant Std" panose="020B0503020103030203" pitchFamily="34" charset="0"/>
              </a:rPr>
              <a:t>Dry or soggy ground</a:t>
            </a:r>
          </a:p>
          <a:p>
            <a:pPr marL="342900" indent="-342900">
              <a:buFont typeface="Wingdings" panose="05000000000000000000" pitchFamily="2" charset="2"/>
              <a:buChar char="§"/>
            </a:pPr>
            <a:r>
              <a:rPr lang="en-GB" sz="2400" dirty="0">
                <a:solidFill>
                  <a:srgbClr val="272F92"/>
                </a:solidFill>
                <a:latin typeface="Sassoon Infant Std" panose="020B0503020103030203" pitchFamily="34" charset="0"/>
              </a:rPr>
              <a:t>Climate change</a:t>
            </a:r>
          </a:p>
          <a:p>
            <a:pPr marL="342900" indent="-342900">
              <a:buFont typeface="Wingdings" panose="05000000000000000000" pitchFamily="2" charset="2"/>
              <a:buChar char="§"/>
            </a:pPr>
            <a:r>
              <a:rPr lang="en-GB" sz="2400" dirty="0">
                <a:solidFill>
                  <a:srgbClr val="272F92"/>
                </a:solidFill>
                <a:latin typeface="Sassoon Infant Std" panose="020B0503020103030203" pitchFamily="34" charset="0"/>
              </a:rPr>
              <a:t>Global warming </a:t>
            </a:r>
          </a:p>
          <a:p>
            <a:r>
              <a:rPr lang="en-GB" sz="2400" dirty="0">
                <a:solidFill>
                  <a:srgbClr val="272F92"/>
                </a:solidFill>
                <a:latin typeface="Sassoon Infant Std" panose="020B0503020103030203" pitchFamily="34" charset="0"/>
              </a:rPr>
              <a:t>The more we mis-use and exploit the earth, the more issues and problems we will have with flooding. However, humans can act now to preserve and protect for future generations</a:t>
            </a:r>
          </a:p>
        </p:txBody>
      </p:sp>
    </p:spTree>
    <p:extLst>
      <p:ext uri="{BB962C8B-B14F-4D97-AF65-F5344CB8AC3E}">
        <p14:creationId xmlns:p14="http://schemas.microsoft.com/office/powerpoint/2010/main" val="190557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88BF8B-79A9-37A8-8B9C-E4FE16A11949}"/>
              </a:ext>
            </a:extLst>
          </p:cNvPr>
          <p:cNvSpPr txBox="1"/>
          <p:nvPr/>
        </p:nvSpPr>
        <p:spPr>
          <a:xfrm>
            <a:off x="1482571" y="260430"/>
            <a:ext cx="8593584" cy="769441"/>
          </a:xfrm>
          <a:prstGeom prst="rect">
            <a:avLst/>
          </a:prstGeom>
          <a:noFill/>
        </p:spPr>
        <p:txBody>
          <a:bodyPr wrap="square" rtlCol="0">
            <a:spAutoFit/>
          </a:bodyPr>
          <a:lstStyle/>
          <a:p>
            <a:pPr algn="ctr"/>
            <a:r>
              <a:rPr lang="en-GB" sz="4400" b="1" dirty="0">
                <a:solidFill>
                  <a:srgbClr val="272F92"/>
                </a:solidFill>
                <a:latin typeface="Sassoon Infant Std" panose="020B0503020103030203" pitchFamily="34" charset="0"/>
              </a:rPr>
              <a:t>Examples of why places flood</a:t>
            </a:r>
          </a:p>
        </p:txBody>
      </p:sp>
      <p:sp>
        <p:nvSpPr>
          <p:cNvPr id="4" name="TextBox 3">
            <a:extLst>
              <a:ext uri="{FF2B5EF4-FFF2-40B4-BE49-F238E27FC236}">
                <a16:creationId xmlns:a16="http://schemas.microsoft.com/office/drawing/2014/main" id="{C13AEBA3-F62C-0FBF-4B73-26F32412BC34}"/>
              </a:ext>
            </a:extLst>
          </p:cNvPr>
          <p:cNvSpPr txBox="1"/>
          <p:nvPr/>
        </p:nvSpPr>
        <p:spPr>
          <a:xfrm>
            <a:off x="692458" y="1073874"/>
            <a:ext cx="9596761" cy="646331"/>
          </a:xfrm>
          <a:prstGeom prst="rect">
            <a:avLst/>
          </a:prstGeom>
          <a:noFill/>
        </p:spPr>
        <p:txBody>
          <a:bodyPr wrap="square" rtlCol="0">
            <a:spAutoFit/>
          </a:bodyPr>
          <a:lstStyle/>
          <a:p>
            <a:pPr algn="ctr"/>
            <a:r>
              <a:rPr lang="en-US" sz="1800" u="sng" dirty="0">
                <a:solidFill>
                  <a:srgbClr val="0563C1"/>
                </a:solidFill>
                <a:effectLst/>
                <a:latin typeface="Sassoon Infant Std"/>
                <a:ea typeface="Calibri" panose="020F0502020204030204" pitchFamily="34" charset="0"/>
                <a:cs typeface="Times New Roman" panose="02020603050405020304" pitchFamily="18" charset="0"/>
                <a:hlinkClick r:id="rId2"/>
              </a:rPr>
              <a:t>https://www.bbc.co.uk/teach/class-clips-video/geography-ks3-river-flooding/zmdq7nb</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10" name="Picture 9" descr="A river with a boat on it&#10;&#10;Description automatically generated">
            <a:extLst>
              <a:ext uri="{FF2B5EF4-FFF2-40B4-BE49-F238E27FC236}">
                <a16:creationId xmlns:a16="http://schemas.microsoft.com/office/drawing/2014/main" id="{283EA5B1-57A8-1377-FA94-F9F838429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9" y="2343150"/>
            <a:ext cx="7610475" cy="4280892"/>
          </a:xfrm>
          <a:prstGeom prst="rect">
            <a:avLst/>
          </a:prstGeom>
        </p:spPr>
      </p:pic>
      <p:sp>
        <p:nvSpPr>
          <p:cNvPr id="11" name="TextBox 10">
            <a:extLst>
              <a:ext uri="{FF2B5EF4-FFF2-40B4-BE49-F238E27FC236}">
                <a16:creationId xmlns:a16="http://schemas.microsoft.com/office/drawing/2014/main" id="{A14DF3C3-B9C5-235A-6B22-AE4ACD6BF2C4}"/>
              </a:ext>
            </a:extLst>
          </p:cNvPr>
          <p:cNvSpPr txBox="1"/>
          <p:nvPr/>
        </p:nvSpPr>
        <p:spPr>
          <a:xfrm>
            <a:off x="9696450" y="2533650"/>
            <a:ext cx="2333625" cy="1569660"/>
          </a:xfrm>
          <a:prstGeom prst="rect">
            <a:avLst/>
          </a:prstGeom>
          <a:noFill/>
        </p:spPr>
        <p:txBody>
          <a:bodyPr wrap="square" rtlCol="0">
            <a:spAutoFit/>
          </a:bodyPr>
          <a:lstStyle/>
          <a:p>
            <a:pPr algn="ctr"/>
            <a:r>
              <a:rPr lang="en-GB" sz="2400" dirty="0">
                <a:solidFill>
                  <a:srgbClr val="272F92"/>
                </a:solidFill>
                <a:latin typeface="Sassoon Infant Std" panose="020B0503020103030203" pitchFamily="34" charset="0"/>
              </a:rPr>
              <a:t>Flooding between Grantchester and Trumpington</a:t>
            </a:r>
          </a:p>
        </p:txBody>
      </p:sp>
      <p:sp>
        <p:nvSpPr>
          <p:cNvPr id="12" name="TextBox 11">
            <a:extLst>
              <a:ext uri="{FF2B5EF4-FFF2-40B4-BE49-F238E27FC236}">
                <a16:creationId xmlns:a16="http://schemas.microsoft.com/office/drawing/2014/main" id="{680C2AB8-5960-2ACF-E6CA-3A34B4A00160}"/>
              </a:ext>
            </a:extLst>
          </p:cNvPr>
          <p:cNvSpPr txBox="1"/>
          <p:nvPr/>
        </p:nvSpPr>
        <p:spPr>
          <a:xfrm>
            <a:off x="514349" y="1542152"/>
            <a:ext cx="8460420" cy="584775"/>
          </a:xfrm>
          <a:prstGeom prst="rect">
            <a:avLst/>
          </a:prstGeom>
          <a:noFill/>
        </p:spPr>
        <p:txBody>
          <a:bodyPr wrap="square" rtlCol="0">
            <a:spAutoFit/>
          </a:bodyPr>
          <a:lstStyle/>
          <a:p>
            <a:pPr algn="ctr"/>
            <a:r>
              <a:rPr lang="en-GB" sz="3200" dirty="0">
                <a:solidFill>
                  <a:srgbClr val="272F92"/>
                </a:solidFill>
                <a:latin typeface="Sassoon Infant Std" panose="020B0503020103030203" pitchFamily="34" charset="0"/>
              </a:rPr>
              <a:t>A short video to watch – embedded on next page</a:t>
            </a:r>
          </a:p>
        </p:txBody>
      </p:sp>
    </p:spTree>
    <p:extLst>
      <p:ext uri="{BB962C8B-B14F-4D97-AF65-F5344CB8AC3E}">
        <p14:creationId xmlns:p14="http://schemas.microsoft.com/office/powerpoint/2010/main" val="247674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D18C2EFB-00DF-482F-9EEF-222B70A28C8E}"/>
              </a:ext>
            </a:extLst>
          </p:cNvPr>
          <p:cNvPicPr>
            <a:picLocks noRot="1" noChangeAspect="1"/>
          </p:cNvPicPr>
          <p:nvPr>
            <a:videoFile r:link="rId1"/>
          </p:nvPr>
        </p:nvPicPr>
        <p:blipFill>
          <a:blip r:embed="rId3"/>
          <a:stretch>
            <a:fillRect/>
          </a:stretch>
        </p:blipFill>
        <p:spPr>
          <a:xfrm>
            <a:off x="819150" y="460772"/>
            <a:ext cx="10553700" cy="5936456"/>
          </a:xfrm>
          <a:prstGeom prst="rect">
            <a:avLst/>
          </a:prstGeom>
        </p:spPr>
      </p:pic>
      <p:sp>
        <p:nvSpPr>
          <p:cNvPr id="4" name="Rectangle 3">
            <a:extLst>
              <a:ext uri="{FF2B5EF4-FFF2-40B4-BE49-F238E27FC236}">
                <a16:creationId xmlns:a16="http://schemas.microsoft.com/office/drawing/2014/main" id="{804C3486-090D-4E1A-AC18-0ADEB797F0AD}"/>
              </a:ext>
            </a:extLst>
          </p:cNvPr>
          <p:cNvSpPr/>
          <p:nvPr/>
        </p:nvSpPr>
        <p:spPr>
          <a:xfrm>
            <a:off x="3397056" y="6435328"/>
            <a:ext cx="5397888" cy="369332"/>
          </a:xfrm>
          <a:prstGeom prst="rect">
            <a:avLst/>
          </a:prstGeom>
        </p:spPr>
        <p:txBody>
          <a:bodyPr wrap="none">
            <a:spAutoFit/>
          </a:bodyPr>
          <a:lstStyle/>
          <a:p>
            <a:r>
              <a:rPr lang="en-US" dirty="0">
                <a:hlinkClick r:id="rId4"/>
              </a:rPr>
              <a:t>https://www.youtube.com/watch?v=ioNsn4JB4EY</a:t>
            </a:r>
            <a:r>
              <a:rPr lang="en-US" dirty="0"/>
              <a:t> </a:t>
            </a:r>
          </a:p>
        </p:txBody>
      </p:sp>
    </p:spTree>
    <p:extLst>
      <p:ext uri="{BB962C8B-B14F-4D97-AF65-F5344CB8AC3E}">
        <p14:creationId xmlns:p14="http://schemas.microsoft.com/office/powerpoint/2010/main" val="2083372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flooded street at night&#10;&#10;Description automatically generated">
            <a:extLst>
              <a:ext uri="{FF2B5EF4-FFF2-40B4-BE49-F238E27FC236}">
                <a16:creationId xmlns:a16="http://schemas.microsoft.com/office/drawing/2014/main" id="{551149A1-8A61-2A3B-8DB9-7C0373ED7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20" y="342900"/>
            <a:ext cx="5261429" cy="2762250"/>
          </a:xfrm>
          <a:prstGeom prst="rect">
            <a:avLst/>
          </a:prstGeom>
        </p:spPr>
      </p:pic>
      <p:sp>
        <p:nvSpPr>
          <p:cNvPr id="8" name="TextBox 7">
            <a:extLst>
              <a:ext uri="{FF2B5EF4-FFF2-40B4-BE49-F238E27FC236}">
                <a16:creationId xmlns:a16="http://schemas.microsoft.com/office/drawing/2014/main" id="{75E7E4CF-9B32-2E1F-5DA7-4D99E9BFDA04}"/>
              </a:ext>
            </a:extLst>
          </p:cNvPr>
          <p:cNvSpPr txBox="1"/>
          <p:nvPr/>
        </p:nvSpPr>
        <p:spPr>
          <a:xfrm>
            <a:off x="390525" y="3105150"/>
            <a:ext cx="5353050" cy="369332"/>
          </a:xfrm>
          <a:prstGeom prst="rect">
            <a:avLst/>
          </a:prstGeom>
          <a:noFill/>
        </p:spPr>
        <p:txBody>
          <a:bodyPr wrap="square" rtlCol="0">
            <a:spAutoFit/>
          </a:bodyPr>
          <a:lstStyle/>
          <a:p>
            <a:pPr algn="ctr"/>
            <a:r>
              <a:rPr lang="en-GB" dirty="0">
                <a:latin typeface="Sassoon Infant Std" panose="020B0503020103030203" pitchFamily="34" charset="0"/>
              </a:rPr>
              <a:t>Flooding in </a:t>
            </a:r>
            <a:r>
              <a:rPr lang="en-GB" dirty="0" err="1">
                <a:latin typeface="Sassoon Infant Std" panose="020B0503020103030203" pitchFamily="34" charset="0"/>
              </a:rPr>
              <a:t>Buckden</a:t>
            </a:r>
            <a:r>
              <a:rPr lang="en-GB" dirty="0">
                <a:latin typeface="Sassoon Infant Std" panose="020B0503020103030203" pitchFamily="34" charset="0"/>
              </a:rPr>
              <a:t>, 2023</a:t>
            </a:r>
          </a:p>
        </p:txBody>
      </p:sp>
      <p:pic>
        <p:nvPicPr>
          <p:cNvPr id="10" name="Picture 9" descr="A group of people in orange jackets standing in flood waters&#10;&#10;Description automatically generated">
            <a:extLst>
              <a:ext uri="{FF2B5EF4-FFF2-40B4-BE49-F238E27FC236}">
                <a16:creationId xmlns:a16="http://schemas.microsoft.com/office/drawing/2014/main" id="{E89080C3-20AE-1A03-9E24-805079111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453" y="276225"/>
            <a:ext cx="5029200" cy="2828925"/>
          </a:xfrm>
          <a:prstGeom prst="rect">
            <a:avLst/>
          </a:prstGeom>
        </p:spPr>
      </p:pic>
      <p:sp>
        <p:nvSpPr>
          <p:cNvPr id="11" name="TextBox 10">
            <a:extLst>
              <a:ext uri="{FF2B5EF4-FFF2-40B4-BE49-F238E27FC236}">
                <a16:creationId xmlns:a16="http://schemas.microsoft.com/office/drawing/2014/main" id="{F6C13ED1-45D3-C7A1-12F6-3331C2505145}"/>
              </a:ext>
            </a:extLst>
          </p:cNvPr>
          <p:cNvSpPr txBox="1"/>
          <p:nvPr/>
        </p:nvSpPr>
        <p:spPr>
          <a:xfrm>
            <a:off x="6829425" y="3105150"/>
            <a:ext cx="4552950" cy="369332"/>
          </a:xfrm>
          <a:prstGeom prst="rect">
            <a:avLst/>
          </a:prstGeom>
          <a:noFill/>
        </p:spPr>
        <p:txBody>
          <a:bodyPr wrap="square" rtlCol="0">
            <a:spAutoFit/>
          </a:bodyPr>
          <a:lstStyle/>
          <a:p>
            <a:pPr algn="ctr"/>
            <a:r>
              <a:rPr lang="en-GB" dirty="0">
                <a:latin typeface="Sassoon Infant Std" panose="020B0503020103030203" pitchFamily="34" charset="0"/>
              </a:rPr>
              <a:t>Flooding in Alconbury Dec 2023</a:t>
            </a:r>
          </a:p>
        </p:txBody>
      </p:sp>
      <p:pic>
        <p:nvPicPr>
          <p:cNvPr id="13" name="Picture 12" descr="A truck driving through a flooded road&#10;&#10;Description automatically generated">
            <a:extLst>
              <a:ext uri="{FF2B5EF4-FFF2-40B4-BE49-F238E27FC236}">
                <a16:creationId xmlns:a16="http://schemas.microsoft.com/office/drawing/2014/main" id="{FBF87009-2F65-3200-2954-6A4BA1DC7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525" y="3474482"/>
            <a:ext cx="5283200" cy="2971800"/>
          </a:xfrm>
          <a:prstGeom prst="rect">
            <a:avLst/>
          </a:prstGeom>
        </p:spPr>
      </p:pic>
      <p:sp>
        <p:nvSpPr>
          <p:cNvPr id="14" name="TextBox 13">
            <a:extLst>
              <a:ext uri="{FF2B5EF4-FFF2-40B4-BE49-F238E27FC236}">
                <a16:creationId xmlns:a16="http://schemas.microsoft.com/office/drawing/2014/main" id="{5B38EDCF-5F44-259F-E600-48B4B5B38E1A}"/>
              </a:ext>
            </a:extLst>
          </p:cNvPr>
          <p:cNvSpPr txBox="1"/>
          <p:nvPr/>
        </p:nvSpPr>
        <p:spPr>
          <a:xfrm>
            <a:off x="552450" y="6515100"/>
            <a:ext cx="4895850" cy="369332"/>
          </a:xfrm>
          <a:prstGeom prst="rect">
            <a:avLst/>
          </a:prstGeom>
          <a:noFill/>
        </p:spPr>
        <p:txBody>
          <a:bodyPr wrap="square" rtlCol="0">
            <a:spAutoFit/>
          </a:bodyPr>
          <a:lstStyle/>
          <a:p>
            <a:pPr algn="ctr"/>
            <a:r>
              <a:rPr lang="en-GB" dirty="0">
                <a:latin typeface="Sassoon Infant Std" panose="020B0503020103030203" pitchFamily="34" charset="0"/>
              </a:rPr>
              <a:t>B645 at </a:t>
            </a:r>
            <a:r>
              <a:rPr lang="en-GB" dirty="0" err="1">
                <a:latin typeface="Sassoon Infant Std" panose="020B0503020103030203" pitchFamily="34" charset="0"/>
              </a:rPr>
              <a:t>Stonely</a:t>
            </a:r>
            <a:r>
              <a:rPr lang="en-GB" dirty="0">
                <a:latin typeface="Sassoon Infant Std" panose="020B0503020103030203" pitchFamily="34" charset="0"/>
              </a:rPr>
              <a:t> flooded – December 2023</a:t>
            </a:r>
          </a:p>
        </p:txBody>
      </p:sp>
      <p:pic>
        <p:nvPicPr>
          <p:cNvPr id="16" name="Picture 15" descr="A flooded floor with yellow bottles&#10;&#10;Description automatically generated with medium confidence">
            <a:extLst>
              <a:ext uri="{FF2B5EF4-FFF2-40B4-BE49-F238E27FC236}">
                <a16:creationId xmlns:a16="http://schemas.microsoft.com/office/drawing/2014/main" id="{FADED780-EF7D-AAF6-7A54-E8A77C3D432E}"/>
              </a:ext>
            </a:extLst>
          </p:cNvPr>
          <p:cNvPicPr>
            <a:picLocks noChangeAspect="1"/>
          </p:cNvPicPr>
          <p:nvPr/>
        </p:nvPicPr>
        <p:blipFill rotWithShape="1">
          <a:blip r:embed="rId5">
            <a:extLst>
              <a:ext uri="{28A0092B-C50C-407E-A947-70E740481C1C}">
                <a14:useLocalDpi xmlns:a14="http://schemas.microsoft.com/office/drawing/2010/main" val="0"/>
              </a:ext>
            </a:extLst>
          </a:blip>
          <a:srcRect l="23906" r="24375"/>
          <a:stretch/>
        </p:blipFill>
        <p:spPr>
          <a:xfrm>
            <a:off x="6518277" y="3580968"/>
            <a:ext cx="2759075" cy="3000807"/>
          </a:xfrm>
          <a:prstGeom prst="rect">
            <a:avLst/>
          </a:prstGeom>
        </p:spPr>
      </p:pic>
      <p:sp>
        <p:nvSpPr>
          <p:cNvPr id="17" name="TextBox 16">
            <a:extLst>
              <a:ext uri="{FF2B5EF4-FFF2-40B4-BE49-F238E27FC236}">
                <a16:creationId xmlns:a16="http://schemas.microsoft.com/office/drawing/2014/main" id="{8F52E236-C8F2-9B4E-E69C-F8C1D0DBFF0C}"/>
              </a:ext>
            </a:extLst>
          </p:cNvPr>
          <p:cNvSpPr txBox="1"/>
          <p:nvPr/>
        </p:nvSpPr>
        <p:spPr>
          <a:xfrm>
            <a:off x="9163053" y="4360217"/>
            <a:ext cx="1962150" cy="1200329"/>
          </a:xfrm>
          <a:prstGeom prst="rect">
            <a:avLst/>
          </a:prstGeom>
          <a:noFill/>
        </p:spPr>
        <p:txBody>
          <a:bodyPr wrap="square" rtlCol="0">
            <a:spAutoFit/>
          </a:bodyPr>
          <a:lstStyle/>
          <a:p>
            <a:pPr algn="ctr"/>
            <a:r>
              <a:rPr lang="en-GB" dirty="0">
                <a:latin typeface="Sassoon Infant Std" panose="020B0503020103030203" pitchFamily="34" charset="0"/>
              </a:rPr>
              <a:t>Flooding of McDonalds at St Ives, December 2023</a:t>
            </a:r>
          </a:p>
        </p:txBody>
      </p:sp>
    </p:spTree>
    <p:extLst>
      <p:ext uri="{BB962C8B-B14F-4D97-AF65-F5344CB8AC3E}">
        <p14:creationId xmlns:p14="http://schemas.microsoft.com/office/powerpoint/2010/main" val="2633352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4E8C646-5118-3827-6239-300AB4B2271E}"/>
              </a:ext>
            </a:extLst>
          </p:cNvPr>
          <p:cNvSpPr/>
          <p:nvPr/>
        </p:nvSpPr>
        <p:spPr>
          <a:xfrm>
            <a:off x="2011073" y="307772"/>
            <a:ext cx="6981825" cy="19145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solidFill>
                  <a:srgbClr val="272F92"/>
                </a:solidFill>
              </a:rPr>
              <a:t>Going</a:t>
            </a:r>
            <a:r>
              <a:rPr lang="en-GB" sz="4800" dirty="0">
                <a:solidFill>
                  <a:srgbClr val="A71A26"/>
                </a:solidFill>
              </a:rPr>
              <a:t> </a:t>
            </a:r>
            <a:r>
              <a:rPr lang="en-GB" sz="4800" dirty="0">
                <a:solidFill>
                  <a:srgbClr val="272F92"/>
                </a:solidFill>
              </a:rPr>
              <a:t>Deeper</a:t>
            </a:r>
          </a:p>
        </p:txBody>
      </p:sp>
      <p:sp>
        <p:nvSpPr>
          <p:cNvPr id="10" name="Rectangle 9">
            <a:extLst>
              <a:ext uri="{FF2B5EF4-FFF2-40B4-BE49-F238E27FC236}">
                <a16:creationId xmlns:a16="http://schemas.microsoft.com/office/drawing/2014/main" id="{7982FE41-4C67-7D14-8DD4-5B0E1D64DB65}"/>
              </a:ext>
            </a:extLst>
          </p:cNvPr>
          <p:cNvSpPr/>
          <p:nvPr/>
        </p:nvSpPr>
        <p:spPr>
          <a:xfrm>
            <a:off x="1020932" y="2636668"/>
            <a:ext cx="8398276" cy="37064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buFont typeface="Symbol" panose="05050102010706020507" pitchFamily="18" charset="2"/>
              <a:buChar char=""/>
            </a:pPr>
            <a:r>
              <a:rPr lang="en-US" sz="2800" dirty="0">
                <a:solidFill>
                  <a:srgbClr val="002060"/>
                </a:solidFill>
                <a:effectLst/>
                <a:latin typeface="Sassoon Infant Std"/>
                <a:ea typeface="Calibri" panose="020F0502020204030204" pitchFamily="34" charset="0"/>
                <a:cs typeface="Times New Roman" panose="02020603050405020304" pitchFamily="18" charset="0"/>
              </a:rPr>
              <a:t>How can we prevent future mass flooding events?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2800" dirty="0">
                <a:solidFill>
                  <a:srgbClr val="002060"/>
                </a:solidFill>
                <a:effectLst/>
                <a:latin typeface="Sassoon Infant Std"/>
                <a:ea typeface="Calibri" panose="020F0502020204030204" pitchFamily="34" charset="0"/>
                <a:cs typeface="Times New Roman" panose="02020603050405020304" pitchFamily="18" charset="0"/>
              </a:rPr>
              <a:t>How </a:t>
            </a:r>
            <a:r>
              <a:rPr lang="en-US" sz="2800">
                <a:solidFill>
                  <a:srgbClr val="002060"/>
                </a:solidFill>
                <a:effectLst/>
                <a:latin typeface="Sassoon Infant Std"/>
                <a:ea typeface="Calibri" panose="020F0502020204030204" pitchFamily="34" charset="0"/>
                <a:cs typeface="Times New Roman" panose="02020603050405020304" pitchFamily="18" charset="0"/>
              </a:rPr>
              <a:t>can we educate </a:t>
            </a:r>
            <a:r>
              <a:rPr lang="en-US" sz="2800" dirty="0">
                <a:solidFill>
                  <a:srgbClr val="002060"/>
                </a:solidFill>
                <a:effectLst/>
                <a:latin typeface="Sassoon Infant Std"/>
                <a:ea typeface="Calibri" panose="020F0502020204030204" pitchFamily="34" charset="0"/>
                <a:cs typeface="Times New Roman" panose="02020603050405020304" pitchFamily="18" charset="0"/>
              </a:rPr>
              <a:t>people about the dangers of flooding?</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2800" dirty="0">
                <a:solidFill>
                  <a:srgbClr val="002060"/>
                </a:solidFill>
                <a:effectLst/>
                <a:latin typeface="Sassoon Infant Std"/>
                <a:ea typeface="Calibri" panose="020F0502020204030204" pitchFamily="34" charset="0"/>
                <a:cs typeface="Times New Roman" panose="02020603050405020304" pitchFamily="18" charset="0"/>
              </a:rPr>
              <a:t>What is the impact of flooding?</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2800" dirty="0">
                <a:solidFill>
                  <a:srgbClr val="002060"/>
                </a:solidFill>
                <a:effectLst/>
                <a:latin typeface="Sassoon Infant Std"/>
                <a:ea typeface="Calibri" panose="020F0502020204030204" pitchFamily="34" charset="0"/>
                <a:cs typeface="Times New Roman" panose="02020603050405020304" pitchFamily="18" charset="0"/>
              </a:rPr>
              <a:t>How can I make a difference?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dirty="0">
                <a:solidFill>
                  <a:srgbClr val="002060"/>
                </a:solidFill>
                <a:effectLst/>
                <a:latin typeface="Sassoon Infant Std"/>
                <a:ea typeface="Calibri" panose="020F0502020204030204" pitchFamily="34" charset="0"/>
                <a:cs typeface="Times New Roman" panose="02020603050405020304" pitchFamily="18" charset="0"/>
              </a:rPr>
              <a:t>How can I help those who are suffering from flood damage?</a:t>
            </a:r>
            <a:endParaRPr lang="en-GB" sz="2800" dirty="0"/>
          </a:p>
        </p:txBody>
      </p:sp>
    </p:spTree>
    <p:extLst>
      <p:ext uri="{BB962C8B-B14F-4D97-AF65-F5344CB8AC3E}">
        <p14:creationId xmlns:p14="http://schemas.microsoft.com/office/powerpoint/2010/main" val="1209318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D2A40507-9F84-6122-AAF0-2949EECDC681}"/>
              </a:ext>
            </a:extLst>
          </p:cNvPr>
          <p:cNvSpPr/>
          <p:nvPr/>
        </p:nvSpPr>
        <p:spPr>
          <a:xfrm>
            <a:off x="1413504" y="497638"/>
            <a:ext cx="8300622" cy="197972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272F92"/>
                </a:solidFill>
              </a:rPr>
              <a:t>Time to sing</a:t>
            </a:r>
          </a:p>
        </p:txBody>
      </p:sp>
      <p:sp>
        <p:nvSpPr>
          <p:cNvPr id="8" name="Oval 7">
            <a:extLst>
              <a:ext uri="{FF2B5EF4-FFF2-40B4-BE49-F238E27FC236}">
                <a16:creationId xmlns:a16="http://schemas.microsoft.com/office/drawing/2014/main" id="{BFE980FB-0FC4-2E70-2D19-1D26AF7F7B4D}"/>
              </a:ext>
            </a:extLst>
          </p:cNvPr>
          <p:cNvSpPr/>
          <p:nvPr/>
        </p:nvSpPr>
        <p:spPr>
          <a:xfrm>
            <a:off x="1935332" y="2787588"/>
            <a:ext cx="6897950" cy="38440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800" dirty="0">
                <a:solidFill>
                  <a:srgbClr val="002060"/>
                </a:solidFill>
                <a:effectLst/>
                <a:latin typeface="Sassoon Infant Std"/>
                <a:ea typeface="Calibri" panose="020F0502020204030204" pitchFamily="34" charset="0"/>
                <a:cs typeface="Times New Roman" panose="02020603050405020304" pitchFamily="18" charset="0"/>
              </a:rPr>
              <a:t>Sing Up: Drop in the ocean</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4800" dirty="0">
                <a:solidFill>
                  <a:srgbClr val="002060"/>
                </a:solidFill>
                <a:effectLst/>
                <a:latin typeface="Sassoon Infant Std"/>
                <a:ea typeface="Calibri" panose="020F0502020204030204" pitchFamily="34" charset="0"/>
                <a:cs typeface="Times New Roman" panose="02020603050405020304" pitchFamily="18" charset="0"/>
              </a:rPr>
              <a:t>Peace like a river</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4800" dirty="0">
                <a:solidFill>
                  <a:srgbClr val="002060"/>
                </a:solidFill>
                <a:effectLst/>
                <a:latin typeface="Sassoon Infant Std"/>
                <a:ea typeface="Calibri" panose="020F0502020204030204" pitchFamily="34" charset="0"/>
                <a:cs typeface="Times New Roman" panose="02020603050405020304" pitchFamily="18" charset="0"/>
              </a:rPr>
              <a:t>Rise and Shine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869325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245</TotalTime>
  <Words>899</Words>
  <Application>Microsoft Office PowerPoint</Application>
  <PresentationFormat>Widescreen</PresentationFormat>
  <Paragraphs>67</Paragraphs>
  <Slides>16</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Sassoon Infant Std</vt:lpstr>
      <vt:lpstr>Symbol</vt:lpstr>
      <vt:lpstr>Trebuchet MS</vt:lpstr>
      <vt:lpstr>Wingdings</vt:lpstr>
      <vt:lpstr>Wingdings 3</vt:lpstr>
      <vt:lpstr>Facet</vt:lpstr>
      <vt:lpstr>Bishops’ Lent Challenge 2024 This is the time  ‘For I know the plans I have for you… plans to give you hope and a future’ Jeremiah 29:11</vt:lpstr>
      <vt:lpstr>Welcome and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sing! Choose</vt:lpstr>
      <vt:lpstr>Let’s sing!</vt:lpstr>
      <vt:lpstr>Let’s sing!</vt:lpstr>
      <vt:lpstr>PowerPoint Presentation</vt:lpstr>
      <vt:lpstr>Reflection  God put a rainbow in the sky to show his covenant with humans.   What do you think about when you see a rainbow?   Is it God talking to us? </vt:lpstr>
      <vt:lpstr>PowerPoint Presentation</vt:lpstr>
      <vt:lpstr>Go and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Bishops’ Lent Challenge 2023 Live Life Full this Lent</dc:title>
  <dc:creator>Mandy Flaherty</dc:creator>
  <cp:lastModifiedBy>Mandy Flaherty</cp:lastModifiedBy>
  <cp:revision>16</cp:revision>
  <dcterms:created xsi:type="dcterms:W3CDTF">2023-02-14T18:09:38Z</dcterms:created>
  <dcterms:modified xsi:type="dcterms:W3CDTF">2024-01-23T11:52:26Z</dcterms:modified>
</cp:coreProperties>
</file>