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4" r:id="rId6"/>
    <p:sldId id="267" r:id="rId7"/>
    <p:sldId id="268" r:id="rId8"/>
    <p:sldId id="269" r:id="rId9"/>
    <p:sldId id="271" r:id="rId10"/>
    <p:sldId id="272" r:id="rId11"/>
    <p:sldId id="266" r:id="rId12"/>
    <p:sldId id="265"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483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475164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46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6356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6115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67623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287054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97545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46159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A0314-0B84-4B8C-9048-D5830715CBF6}" type="datetimeFigureOut">
              <a:rPr lang="en-GB" smtClean="0"/>
              <a:t>23/01/2024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54980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8A0314-0B84-4B8C-9048-D5830715CBF6}"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1100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8A0314-0B84-4B8C-9048-D5830715CBF6}" type="datetimeFigureOut">
              <a:rPr lang="en-GB" smtClean="0"/>
              <a:t>23/01/2024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5945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8A0314-0B84-4B8C-9048-D5830715CBF6}" type="datetimeFigureOut">
              <a:rPr lang="en-GB" smtClean="0"/>
              <a:t>23/01/2024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371097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A0314-0B84-4B8C-9048-D5830715CBF6}" type="datetimeFigureOut">
              <a:rPr lang="en-GB" smtClean="0"/>
              <a:t>23/01/2024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178559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A0314-0B84-4B8C-9048-D5830715CBF6}"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267843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A0314-0B84-4B8C-9048-D5830715CBF6}" type="datetimeFigureOut">
              <a:rPr lang="en-GB" smtClean="0"/>
              <a:t>23/01/2024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B375-9393-4241-A8B0-7D85A36E0F47}" type="slidenum">
              <a:rPr lang="en-GB" smtClean="0"/>
              <a:t>‹#›</a:t>
            </a:fld>
            <a:endParaRPr lang="en-GB"/>
          </a:p>
        </p:txBody>
      </p:sp>
    </p:spTree>
    <p:extLst>
      <p:ext uri="{BB962C8B-B14F-4D97-AF65-F5344CB8AC3E}">
        <p14:creationId xmlns:p14="http://schemas.microsoft.com/office/powerpoint/2010/main" val="422539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8A0314-0B84-4B8C-9048-D5830715CBF6}" type="datetimeFigureOut">
              <a:rPr lang="en-GB" smtClean="0"/>
              <a:t>23/01/2024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1D8B375-9393-4241-A8B0-7D85A36E0F47}" type="slidenum">
              <a:rPr lang="en-GB" smtClean="0"/>
              <a:t>‹#›</a:t>
            </a:fld>
            <a:endParaRPr lang="en-GB"/>
          </a:p>
        </p:txBody>
      </p:sp>
    </p:spTree>
    <p:extLst>
      <p:ext uri="{BB962C8B-B14F-4D97-AF65-F5344CB8AC3E}">
        <p14:creationId xmlns:p14="http://schemas.microsoft.com/office/powerpoint/2010/main" val="26278423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https://www.youtube.com/embed/BirWynZ9Pdo?si=QIFyeF-c3COMJHIc" TargetMode="External"/><Relationship Id="rId4" Type="http://schemas.openxmlformats.org/officeDocument/2006/relationships/hyperlink" Target="https://www.youtube.com/watch?v=BirWynZ9Pd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ideo" Target="https://www.youtube.com/embed/4iW9MN7vMpQ?si=9fZh87t4fv_dBD1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02BF98-AA8D-CDA4-4C99-422DD5C7D1EF}"/>
              </a:ext>
            </a:extLst>
          </p:cNvPr>
          <p:cNvSpPr>
            <a:spLocks noGrp="1"/>
          </p:cNvSpPr>
          <p:nvPr>
            <p:ph type="subTitle" idx="1"/>
          </p:nvPr>
        </p:nvSpPr>
        <p:spPr>
          <a:xfrm>
            <a:off x="2212531" y="5340651"/>
            <a:ext cx="7766936" cy="1096899"/>
          </a:xfrm>
        </p:spPr>
        <p:txBody>
          <a:bodyPr>
            <a:normAutofit/>
          </a:bodyPr>
          <a:lstStyle/>
          <a:p>
            <a:pPr algn="ctr"/>
            <a:r>
              <a:rPr lang="en-GB" sz="4800" dirty="0">
                <a:solidFill>
                  <a:srgbClr val="002060"/>
                </a:solidFill>
              </a:rPr>
              <a:t>Week Two – God’s Covenant</a:t>
            </a:r>
          </a:p>
        </p:txBody>
      </p:sp>
      <p:pic>
        <p:nvPicPr>
          <p:cNvPr id="9" name="Picture 8" descr="A pink and black logo&#10;&#10;Description automatically generated">
            <a:extLst>
              <a:ext uri="{FF2B5EF4-FFF2-40B4-BE49-F238E27FC236}">
                <a16:creationId xmlns:a16="http://schemas.microsoft.com/office/drawing/2014/main" id="{887D1340-05AB-4D61-AB4C-4D115E606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289" y="420450"/>
            <a:ext cx="1693552" cy="662397"/>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A1A87A42-586E-461A-9F5C-2F21435FB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882" y="420450"/>
            <a:ext cx="1787702" cy="644909"/>
          </a:xfrm>
          <a:prstGeom prst="rect">
            <a:avLst/>
          </a:prstGeom>
        </p:spPr>
      </p:pic>
      <p:sp>
        <p:nvSpPr>
          <p:cNvPr id="11" name="Title 1">
            <a:extLst>
              <a:ext uri="{FF2B5EF4-FFF2-40B4-BE49-F238E27FC236}">
                <a16:creationId xmlns:a16="http://schemas.microsoft.com/office/drawing/2014/main" id="{0B07CE84-3575-4FEA-8FA4-98D1F1417161}"/>
              </a:ext>
            </a:extLst>
          </p:cNvPr>
          <p:cNvSpPr txBox="1">
            <a:spLocks/>
          </p:cNvSpPr>
          <p:nvPr/>
        </p:nvSpPr>
        <p:spPr>
          <a:xfrm>
            <a:off x="547007" y="3076360"/>
            <a:ext cx="11097985"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7000"/>
              </a:lnSpc>
              <a:spcAft>
                <a:spcPts val="800"/>
              </a:spcAft>
            </a:pPr>
            <a:r>
              <a:rPr lang="en-GB" b="1" dirty="0">
                <a:solidFill>
                  <a:schemeClr val="accent2"/>
                </a:solidFill>
              </a:rPr>
              <a:t>Bishops’ Lent Challenge 2024</a:t>
            </a:r>
            <a:br>
              <a:rPr lang="en-GB" dirty="0">
                <a:solidFill>
                  <a:srgbClr val="272F92"/>
                </a:solidFill>
              </a:rPr>
            </a:br>
            <a:r>
              <a:rPr lang="en-GB" sz="3600" b="1" dirty="0">
                <a:solidFill>
                  <a:srgbClr val="A71A26"/>
                </a:solidFill>
              </a:rPr>
              <a:t>This is the time</a:t>
            </a:r>
            <a:br>
              <a:rPr lang="en-GB" sz="3600" b="1" dirty="0">
                <a:solidFill>
                  <a:srgbClr val="272F92"/>
                </a:solidFill>
              </a:rPr>
            </a:br>
            <a:br>
              <a:rPr lang="en-GB" sz="3600" b="1" dirty="0">
                <a:solidFill>
                  <a:srgbClr val="272F92"/>
                </a:solidFill>
              </a:rPr>
            </a:br>
            <a:r>
              <a:rPr lang="en-GB" sz="3600" b="1" dirty="0">
                <a:solidFill>
                  <a:srgbClr val="272F92"/>
                </a:solidFill>
              </a:rPr>
              <a:t>‘</a:t>
            </a:r>
            <a:r>
              <a:rPr lang="en-US" sz="2800" i="1" dirty="0">
                <a:solidFill>
                  <a:srgbClr val="002060"/>
                </a:solidFill>
                <a:latin typeface="Sassoon Infant Std"/>
                <a:ea typeface="Calibri" panose="020F0502020204030204" pitchFamily="34" charset="0"/>
                <a:cs typeface="Times New Roman" panose="02020603050405020304" pitchFamily="18" charset="0"/>
              </a:rPr>
              <a:t>For I know the plans I have for you… plans to give you hope and a future’</a:t>
            </a:r>
            <a:br>
              <a:rPr lang="en-GB" sz="2800" i="1" dirty="0">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002060"/>
                </a:solidFill>
                <a:latin typeface="Sassoon Infant Std"/>
                <a:ea typeface="Calibri" panose="020F0502020204030204" pitchFamily="34" charset="0"/>
                <a:cs typeface="Times New Roman" panose="02020603050405020304" pitchFamily="18" charset="0"/>
              </a:rPr>
              <a:t>Jeremiah 29:11</a:t>
            </a:r>
            <a:endParaRPr lang="en-GB" sz="2800" b="1" dirty="0">
              <a:solidFill>
                <a:srgbClr val="272F92"/>
              </a:solidFill>
            </a:endParaRPr>
          </a:p>
        </p:txBody>
      </p:sp>
    </p:spTree>
    <p:extLst>
      <p:ext uri="{BB962C8B-B14F-4D97-AF65-F5344CB8AC3E}">
        <p14:creationId xmlns:p14="http://schemas.microsoft.com/office/powerpoint/2010/main" val="2841395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329B-4AF6-589F-377F-BCC5E3718A72}"/>
              </a:ext>
            </a:extLst>
          </p:cNvPr>
          <p:cNvSpPr>
            <a:spLocks noGrp="1"/>
          </p:cNvSpPr>
          <p:nvPr>
            <p:ph type="title"/>
          </p:nvPr>
        </p:nvSpPr>
        <p:spPr>
          <a:xfrm>
            <a:off x="-2500668" y="0"/>
            <a:ext cx="8596668" cy="1320800"/>
          </a:xfrm>
        </p:spPr>
        <p:txBody>
          <a:bodyPr>
            <a:normAutofit/>
          </a:bodyPr>
          <a:lstStyle/>
          <a:p>
            <a:pPr algn="ctr"/>
            <a:r>
              <a:rPr lang="en-GB" sz="5400" dirty="0"/>
              <a:t>Let’s sing!</a:t>
            </a:r>
          </a:p>
        </p:txBody>
      </p:sp>
      <p:pic>
        <p:nvPicPr>
          <p:cNvPr id="3" name="Online Media 2">
            <a:hlinkClick r:id="" action="ppaction://media"/>
            <a:extLst>
              <a:ext uri="{FF2B5EF4-FFF2-40B4-BE49-F238E27FC236}">
                <a16:creationId xmlns:a16="http://schemas.microsoft.com/office/drawing/2014/main" id="{949DA9E5-2D4D-4EB9-AA12-58E2C1D5FC00}"/>
              </a:ext>
            </a:extLst>
          </p:cNvPr>
          <p:cNvPicPr>
            <a:picLocks noRot="1" noChangeAspect="1"/>
          </p:cNvPicPr>
          <p:nvPr>
            <a:videoFile r:link="rId1"/>
          </p:nvPr>
        </p:nvPicPr>
        <p:blipFill>
          <a:blip r:embed="rId3"/>
          <a:stretch>
            <a:fillRect/>
          </a:stretch>
        </p:blipFill>
        <p:spPr>
          <a:xfrm>
            <a:off x="933450" y="970706"/>
            <a:ext cx="10039350" cy="5384601"/>
          </a:xfrm>
          <a:prstGeom prst="rect">
            <a:avLst/>
          </a:prstGeom>
        </p:spPr>
      </p:pic>
      <p:sp>
        <p:nvSpPr>
          <p:cNvPr id="6" name="Rectangle 5">
            <a:extLst>
              <a:ext uri="{FF2B5EF4-FFF2-40B4-BE49-F238E27FC236}">
                <a16:creationId xmlns:a16="http://schemas.microsoft.com/office/drawing/2014/main" id="{231862CE-A7AC-43FF-96CF-63B52E47984E}"/>
              </a:ext>
            </a:extLst>
          </p:cNvPr>
          <p:cNvSpPr/>
          <p:nvPr/>
        </p:nvSpPr>
        <p:spPr>
          <a:xfrm>
            <a:off x="3260593" y="6421993"/>
            <a:ext cx="5453994" cy="369332"/>
          </a:xfrm>
          <a:prstGeom prst="rect">
            <a:avLst/>
          </a:prstGeom>
        </p:spPr>
        <p:txBody>
          <a:bodyPr wrap="none">
            <a:spAutoFit/>
          </a:bodyPr>
          <a:lstStyle/>
          <a:p>
            <a:r>
              <a:rPr lang="en-US" dirty="0">
                <a:hlinkClick r:id="rId4"/>
              </a:rPr>
              <a:t>https://www.youtube.com/watch?v=BirWynZ9Pdo</a:t>
            </a:r>
            <a:r>
              <a:rPr lang="en-US" dirty="0"/>
              <a:t> </a:t>
            </a:r>
          </a:p>
        </p:txBody>
      </p:sp>
    </p:spTree>
    <p:extLst>
      <p:ext uri="{BB962C8B-B14F-4D97-AF65-F5344CB8AC3E}">
        <p14:creationId xmlns:p14="http://schemas.microsoft.com/office/powerpoint/2010/main" val="177309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996F-82E6-F57A-5D1F-73E9CB841C67}"/>
              </a:ext>
            </a:extLst>
          </p:cNvPr>
          <p:cNvSpPr>
            <a:spLocks noGrp="1"/>
          </p:cNvSpPr>
          <p:nvPr>
            <p:ph type="title"/>
          </p:nvPr>
        </p:nvSpPr>
        <p:spPr>
          <a:xfrm>
            <a:off x="577935" y="362711"/>
            <a:ext cx="9311789" cy="5105401"/>
          </a:xfrm>
        </p:spPr>
        <p:txBody>
          <a:bodyPr>
            <a:normAutofit/>
          </a:bodyPr>
          <a:lstStyle/>
          <a:p>
            <a:pPr>
              <a:lnSpc>
                <a:spcPct val="107000"/>
              </a:lnSpc>
              <a:spcAft>
                <a:spcPts val="800"/>
              </a:spcAft>
            </a:pPr>
            <a:r>
              <a:rPr lang="en-US" sz="6000" b="1" dirty="0">
                <a:latin typeface="Sassoon Infant Std"/>
                <a:ea typeface="Calibri" panose="020F0502020204030204" pitchFamily="34" charset="0"/>
                <a:cs typeface="Times New Roman" panose="02020603050405020304" pitchFamily="18" charset="0"/>
              </a:rPr>
              <a:t>Message and Reflection</a:t>
            </a:r>
            <a:br>
              <a:rPr lang="en-US" sz="1800" b="1" dirty="0">
                <a:latin typeface="Sassoon Infant Std"/>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solidFill>
                  <a:srgbClr val="002060"/>
                </a:solidFill>
                <a:effectLst/>
                <a:latin typeface="Sassoon Infant Std"/>
                <a:ea typeface="Calibri" panose="020F0502020204030204" pitchFamily="34" charset="0"/>
                <a:cs typeface="Times New Roman" panose="02020603050405020304" pitchFamily="18" charset="0"/>
              </a:rPr>
              <a:t>Remember all life is sacred, human, animals and nature. </a:t>
            </a:r>
            <a:br>
              <a:rPr lang="en-US" sz="2800" dirty="0">
                <a:solidFill>
                  <a:srgbClr val="002060"/>
                </a:solidFill>
                <a:effectLst/>
                <a:latin typeface="Sassoon Infant Std"/>
                <a:ea typeface="Calibri" panose="020F0502020204030204" pitchFamily="34" charset="0"/>
                <a:cs typeface="Times New Roman" panose="02020603050405020304" pitchFamily="18" charset="0"/>
              </a:rPr>
            </a:br>
            <a:br>
              <a:rPr lang="en-US" sz="2800" dirty="0">
                <a:solidFill>
                  <a:srgbClr val="002060"/>
                </a:solidFill>
                <a:effectLst/>
                <a:latin typeface="Sassoon Infant Std"/>
                <a:ea typeface="Calibri" panose="020F0502020204030204" pitchFamily="34" charset="0"/>
                <a:cs typeface="Times New Roman" panose="02020603050405020304" pitchFamily="18" charset="0"/>
              </a:rPr>
            </a:br>
            <a:r>
              <a:rPr lang="en-US" sz="2800" dirty="0">
                <a:solidFill>
                  <a:srgbClr val="002060"/>
                </a:solidFill>
                <a:effectLst/>
                <a:latin typeface="Sassoon Infant Std"/>
                <a:ea typeface="Calibri" panose="020F0502020204030204" pitchFamily="34" charset="0"/>
                <a:cs typeface="Times New Roman" panose="02020603050405020304" pitchFamily="18" charset="0"/>
              </a:rPr>
              <a:t>Christians believe that humans are made in God’s image, how do you show that all life is sacred?</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3" name="Text Placeholder 2">
            <a:extLst>
              <a:ext uri="{FF2B5EF4-FFF2-40B4-BE49-F238E27FC236}">
                <a16:creationId xmlns:a16="http://schemas.microsoft.com/office/drawing/2014/main" id="{9E8B2353-C544-0459-6178-68364B4B3B9B}"/>
              </a:ext>
            </a:extLst>
          </p:cNvPr>
          <p:cNvSpPr>
            <a:spLocks noGrp="1"/>
          </p:cNvSpPr>
          <p:nvPr>
            <p:ph type="body" idx="1"/>
          </p:nvPr>
        </p:nvSpPr>
        <p:spPr>
          <a:xfrm>
            <a:off x="384726" y="5695696"/>
            <a:ext cx="8596668" cy="1570962"/>
          </a:xfrm>
        </p:spPr>
        <p:txBody>
          <a:bodyPr/>
          <a:lstStyle/>
          <a:p>
            <a:endParaRPr lang="en-GB" dirty="0"/>
          </a:p>
        </p:txBody>
      </p:sp>
    </p:spTree>
    <p:extLst>
      <p:ext uri="{BB962C8B-B14F-4D97-AF65-F5344CB8AC3E}">
        <p14:creationId xmlns:p14="http://schemas.microsoft.com/office/powerpoint/2010/main" val="172369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6" name="Straight Connector 45">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8"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9"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Isosceles Triangle 59">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1"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2"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3"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4" name="Isosceles Triangle 63">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Isosceles Triangle 64">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3" name="TextBox 2">
            <a:extLst>
              <a:ext uri="{FF2B5EF4-FFF2-40B4-BE49-F238E27FC236}">
                <a16:creationId xmlns:a16="http://schemas.microsoft.com/office/drawing/2014/main" id="{DD4BAF0A-DCF2-0559-16BE-F86072EC2F46}"/>
              </a:ext>
            </a:extLst>
          </p:cNvPr>
          <p:cNvSpPr txBox="1"/>
          <p:nvPr/>
        </p:nvSpPr>
        <p:spPr>
          <a:xfrm>
            <a:off x="520275" y="319596"/>
            <a:ext cx="4708949" cy="6409677"/>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sz="4000" b="1" dirty="0">
                <a:solidFill>
                  <a:schemeClr val="accent1">
                    <a:lumMod val="75000"/>
                  </a:schemeClr>
                </a:solidFill>
                <a:effectLst/>
                <a:latin typeface="Sassoon Infant Std" panose="020B0503020103030203" pitchFamily="34" charset="0"/>
              </a:rPr>
              <a:t>Prayer </a:t>
            </a:r>
            <a:endParaRPr lang="en-US" sz="2000" dirty="0">
              <a:solidFill>
                <a:schemeClr val="tx1">
                  <a:lumMod val="75000"/>
                  <a:lumOff val="25000"/>
                </a:schemeClr>
              </a:solidFill>
              <a:effectLst/>
              <a:latin typeface="Sassoon Infant Std" panose="020B0503020103030203" pitchFamily="34" charset="0"/>
            </a:endParaRPr>
          </a:p>
          <a:p>
            <a:pPr algn="ctr">
              <a:lnSpc>
                <a:spcPct val="90000"/>
              </a:lnSpc>
              <a:spcBef>
                <a:spcPts val="1000"/>
              </a:spcBef>
              <a:buClr>
                <a:schemeClr val="accent1"/>
              </a:buClr>
              <a:buSzPct val="80000"/>
            </a:pPr>
            <a:r>
              <a:rPr lang="en-US" sz="2400" dirty="0">
                <a:solidFill>
                  <a:schemeClr val="tx1">
                    <a:lumMod val="75000"/>
                    <a:lumOff val="25000"/>
                  </a:schemeClr>
                </a:solidFill>
                <a:effectLst/>
                <a:latin typeface="Sassoon Infant Std" panose="020B0503020103030203" pitchFamily="34" charset="0"/>
                <a:cs typeface="Arial" panose="020B0604020202020204" pitchFamily="34" charset="0"/>
              </a:rPr>
              <a:t>Creator God, </a:t>
            </a:r>
          </a:p>
          <a:p>
            <a:pPr algn="ctr">
              <a:lnSpc>
                <a:spcPct val="90000"/>
              </a:lnSpc>
              <a:spcBef>
                <a:spcPts val="1000"/>
              </a:spcBef>
              <a:buClr>
                <a:schemeClr val="accent1"/>
              </a:buClr>
              <a:buSzPct val="80000"/>
            </a:pPr>
            <a:r>
              <a:rPr lang="en-US" sz="2400" dirty="0">
                <a:solidFill>
                  <a:schemeClr val="tx1">
                    <a:lumMod val="75000"/>
                    <a:lumOff val="25000"/>
                  </a:schemeClr>
                </a:solidFill>
                <a:effectLst/>
                <a:latin typeface="Sassoon Infant Std" panose="020B0503020103030203" pitchFamily="34" charset="0"/>
                <a:cs typeface="Arial" panose="020B0604020202020204" pitchFamily="34" charset="0"/>
              </a:rPr>
              <a:t>Breathing your own life into being, you gave us the gift of life: you placed us on this Earth with its minerals and waters, flowers and fruits, living creatures of grace and beauty. You gave us the care of the Earth.</a:t>
            </a:r>
          </a:p>
          <a:p>
            <a:pPr algn="ctr">
              <a:lnSpc>
                <a:spcPct val="90000"/>
              </a:lnSpc>
              <a:spcBef>
                <a:spcPts val="1000"/>
              </a:spcBef>
              <a:buClr>
                <a:schemeClr val="accent1"/>
              </a:buClr>
              <a:buSzPct val="80000"/>
            </a:pPr>
            <a:endParaRPr lang="en-US" sz="2400" dirty="0">
              <a:solidFill>
                <a:schemeClr val="tx1">
                  <a:lumMod val="75000"/>
                  <a:lumOff val="25000"/>
                </a:schemeClr>
              </a:solidFill>
              <a:effectLst/>
              <a:latin typeface="Sassoon Infant Std" panose="020B0503020103030203" pitchFamily="34" charset="0"/>
              <a:cs typeface="Arial" panose="020B0604020202020204" pitchFamily="34" charset="0"/>
            </a:endParaRPr>
          </a:p>
          <a:p>
            <a:pPr algn="ctr">
              <a:lnSpc>
                <a:spcPct val="90000"/>
              </a:lnSpc>
              <a:spcBef>
                <a:spcPts val="1000"/>
              </a:spcBef>
              <a:buClr>
                <a:schemeClr val="accent1"/>
              </a:buClr>
              <a:buSzPct val="80000"/>
            </a:pPr>
            <a:r>
              <a:rPr lang="en-US" sz="2400" dirty="0">
                <a:solidFill>
                  <a:schemeClr val="tx1">
                    <a:lumMod val="75000"/>
                    <a:lumOff val="25000"/>
                  </a:schemeClr>
                </a:solidFill>
                <a:effectLst/>
                <a:latin typeface="Sassoon Infant Std" panose="020B0503020103030203" pitchFamily="34" charset="0"/>
                <a:cs typeface="Arial" panose="020B0604020202020204" pitchFamily="34" charset="0"/>
              </a:rPr>
              <a:t>Teach us, Creator God of Love, that the Earth and all its fullness is yours, the world and all who dwell in it. Call us yet again to safeguard the gift of life.</a:t>
            </a:r>
          </a:p>
          <a:p>
            <a:pPr algn="ctr">
              <a:lnSpc>
                <a:spcPct val="90000"/>
              </a:lnSpc>
              <a:spcBef>
                <a:spcPts val="1000"/>
              </a:spcBef>
              <a:buClr>
                <a:schemeClr val="accent1"/>
              </a:buClr>
              <a:buSzPct val="80000"/>
            </a:pPr>
            <a:r>
              <a:rPr lang="en-US" sz="2800" b="1" dirty="0">
                <a:solidFill>
                  <a:schemeClr val="accent1">
                    <a:lumMod val="75000"/>
                  </a:schemeClr>
                </a:solidFill>
                <a:effectLst/>
                <a:latin typeface="Sassoon Infant Std" panose="020B0503020103030203" pitchFamily="34" charset="0"/>
              </a:rPr>
              <a:t>Amen</a:t>
            </a:r>
          </a:p>
          <a:p>
            <a:pPr algn="ctr">
              <a:lnSpc>
                <a:spcPct val="90000"/>
              </a:lnSpc>
              <a:spcBef>
                <a:spcPts val="1000"/>
              </a:spcBef>
              <a:buClr>
                <a:schemeClr val="accent1"/>
              </a:buClr>
              <a:buSzPct val="80000"/>
            </a:pPr>
            <a:r>
              <a:rPr lang="en-US" sz="2000" dirty="0">
                <a:solidFill>
                  <a:schemeClr val="tx1">
                    <a:lumMod val="75000"/>
                    <a:lumOff val="25000"/>
                  </a:schemeClr>
                </a:solidFill>
                <a:effectLst/>
                <a:latin typeface="Sassoon Infant Std" panose="020B0503020103030203" pitchFamily="34" charset="0"/>
              </a:rPr>
              <a:t>(From USPG ‘For such a time as this’</a:t>
            </a:r>
            <a:r>
              <a:rPr lang="en-US" sz="2000" dirty="0">
                <a:solidFill>
                  <a:schemeClr val="tx1">
                    <a:lumMod val="75000"/>
                    <a:lumOff val="25000"/>
                  </a:schemeClr>
                </a:solidFill>
                <a:latin typeface="Sassoon Infant Std" panose="020B0503020103030203" pitchFamily="34" charset="0"/>
              </a:rPr>
              <a:t>)</a:t>
            </a:r>
            <a:endParaRPr lang="en-US" sz="2000" dirty="0">
              <a:solidFill>
                <a:schemeClr val="tx1">
                  <a:lumMod val="75000"/>
                  <a:lumOff val="25000"/>
                </a:schemeClr>
              </a:solidFill>
              <a:effectLst/>
              <a:latin typeface="Sassoon Infant Std" panose="020B0503020103030203" pitchFamily="34" charset="0"/>
            </a:endParaRPr>
          </a:p>
          <a:p>
            <a:pPr>
              <a:lnSpc>
                <a:spcPct val="90000"/>
              </a:lnSpc>
              <a:spcBef>
                <a:spcPts val="1000"/>
              </a:spcBef>
              <a:buClr>
                <a:schemeClr val="accent1"/>
              </a:buClr>
              <a:buSzPct val="80000"/>
            </a:pPr>
            <a:endParaRPr lang="en-US" sz="2000" dirty="0">
              <a:solidFill>
                <a:schemeClr val="tx1">
                  <a:lumMod val="75000"/>
                  <a:lumOff val="25000"/>
                </a:schemeClr>
              </a:solidFill>
              <a:effectLst/>
              <a:latin typeface="Sassoon Infant Std" panose="020B0503020103030203" pitchFamily="34" charset="0"/>
            </a:endParaRPr>
          </a:p>
          <a:p>
            <a:pPr>
              <a:lnSpc>
                <a:spcPct val="90000"/>
              </a:lnSpc>
              <a:spcBef>
                <a:spcPts val="1000"/>
              </a:spcBef>
              <a:buClr>
                <a:schemeClr val="accent1"/>
              </a:buClr>
              <a:buSzPct val="80000"/>
              <a:buFont typeface="Wingdings 3" charset="2"/>
              <a:buChar char=""/>
            </a:pPr>
            <a:endParaRPr lang="en-US" sz="1300" b="1" dirty="0">
              <a:solidFill>
                <a:schemeClr val="tx1">
                  <a:lumMod val="75000"/>
                  <a:lumOff val="25000"/>
                </a:schemeClr>
              </a:solidFill>
              <a:effectLst/>
              <a:latin typeface="Sassoon Infant Std" panose="020B0503020103030203" pitchFamily="34" charset="0"/>
            </a:endParaRPr>
          </a:p>
          <a:p>
            <a:pPr>
              <a:lnSpc>
                <a:spcPct val="90000"/>
              </a:lnSpc>
              <a:spcBef>
                <a:spcPts val="1000"/>
              </a:spcBef>
              <a:buClr>
                <a:schemeClr val="accent1"/>
              </a:buClr>
              <a:buSzPct val="80000"/>
              <a:buFont typeface="Wingdings 3" charset="2"/>
              <a:buChar char=""/>
            </a:pPr>
            <a:endParaRPr lang="en-US" sz="1300" b="1" dirty="0">
              <a:solidFill>
                <a:schemeClr val="tx1">
                  <a:lumMod val="75000"/>
                  <a:lumOff val="25000"/>
                </a:schemeClr>
              </a:solidFill>
              <a:latin typeface="Sassoon Infant Std" panose="020B0503020103030203" pitchFamily="34" charset="0"/>
            </a:endParaRPr>
          </a:p>
          <a:p>
            <a:pPr>
              <a:lnSpc>
                <a:spcPct val="90000"/>
              </a:lnSpc>
              <a:spcBef>
                <a:spcPts val="1000"/>
              </a:spcBef>
              <a:buClr>
                <a:schemeClr val="accent1"/>
              </a:buClr>
              <a:buSzPct val="80000"/>
              <a:buFont typeface="Wingdings 3" charset="2"/>
              <a:buChar char=""/>
            </a:pPr>
            <a:endParaRPr lang="en-US" sz="1300" b="1" dirty="0">
              <a:solidFill>
                <a:schemeClr val="tx1">
                  <a:lumMod val="75000"/>
                  <a:lumOff val="25000"/>
                </a:schemeClr>
              </a:solidFill>
              <a:effectLst/>
              <a:latin typeface="Sassoon Infant Std" panose="020B0503020103030203" pitchFamily="34" charset="0"/>
            </a:endParaRPr>
          </a:p>
        </p:txBody>
      </p:sp>
      <p:pic>
        <p:nvPicPr>
          <p:cNvPr id="4" name="Picture 3" descr="A pink and black logo&#10;&#10;Description automatically generated">
            <a:extLst>
              <a:ext uri="{FF2B5EF4-FFF2-40B4-BE49-F238E27FC236}">
                <a16:creationId xmlns:a16="http://schemas.microsoft.com/office/drawing/2014/main" id="{D1934ECD-E583-49A6-8AFC-37DD03D87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742" y="465801"/>
            <a:ext cx="4378333" cy="1707551"/>
          </a:xfrm>
          <a:prstGeom prst="rect">
            <a:avLst/>
          </a:prstGeom>
        </p:spPr>
      </p:pic>
      <p:pic>
        <p:nvPicPr>
          <p:cNvPr id="5" name="Picture 4" descr="A picture containing text, light, silhouette, night sky&#10;&#10;Description automatically generated">
            <a:extLst>
              <a:ext uri="{FF2B5EF4-FFF2-40B4-BE49-F238E27FC236}">
                <a16:creationId xmlns:a16="http://schemas.microsoft.com/office/drawing/2014/main" id="{3C14DACD-E91C-480C-7427-1F65DC93EDA2}"/>
              </a:ext>
            </a:extLst>
          </p:cNvPr>
          <p:cNvPicPr>
            <a:picLocks noChangeAspect="1"/>
          </p:cNvPicPr>
          <p:nvPr/>
        </p:nvPicPr>
        <p:blipFill rotWithShape="1">
          <a:blip r:embed="rId3">
            <a:extLst>
              <a:ext uri="{28A0092B-C50C-407E-A947-70E740481C1C}">
                <a14:useLocalDpi xmlns:a14="http://schemas.microsoft.com/office/drawing/2010/main" val="0"/>
              </a:ext>
            </a:extLst>
          </a:blip>
          <a:srcRect l="17963" t="17500" r="23333" b="31528"/>
          <a:stretch/>
        </p:blipFill>
        <p:spPr>
          <a:xfrm>
            <a:off x="6025758" y="1905541"/>
            <a:ext cx="3764363" cy="4358072"/>
          </a:xfrm>
          <a:prstGeom prst="rect">
            <a:avLst/>
          </a:prstGeom>
        </p:spPr>
      </p:pic>
    </p:spTree>
    <p:extLst>
      <p:ext uri="{BB962C8B-B14F-4D97-AF65-F5344CB8AC3E}">
        <p14:creationId xmlns:p14="http://schemas.microsoft.com/office/powerpoint/2010/main" val="379622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561A-18F1-B8A2-B5D4-E6ACF4C0311F}"/>
              </a:ext>
            </a:extLst>
          </p:cNvPr>
          <p:cNvSpPr>
            <a:spLocks noGrp="1"/>
          </p:cNvSpPr>
          <p:nvPr>
            <p:ph type="title"/>
          </p:nvPr>
        </p:nvSpPr>
        <p:spPr/>
        <p:txBody>
          <a:bodyPr>
            <a:noAutofit/>
          </a:bodyPr>
          <a:lstStyle/>
          <a:p>
            <a:r>
              <a:rPr lang="en-GB" sz="4800" dirty="0"/>
              <a:t>Go and Do!</a:t>
            </a:r>
            <a:br>
              <a:rPr lang="en-GB" sz="4800" dirty="0"/>
            </a:br>
            <a:br>
              <a:rPr lang="en-GB" sz="4800" dirty="0"/>
            </a:br>
            <a:endParaRPr lang="en-GB" sz="4800" dirty="0"/>
          </a:p>
        </p:txBody>
      </p:sp>
      <p:sp>
        <p:nvSpPr>
          <p:cNvPr id="3" name="TextBox 2">
            <a:extLst>
              <a:ext uri="{FF2B5EF4-FFF2-40B4-BE49-F238E27FC236}">
                <a16:creationId xmlns:a16="http://schemas.microsoft.com/office/drawing/2014/main" id="{736C1DA6-F18C-0A66-BC67-6053DCD44FF2}"/>
              </a:ext>
            </a:extLst>
          </p:cNvPr>
          <p:cNvSpPr txBox="1"/>
          <p:nvPr/>
        </p:nvSpPr>
        <p:spPr>
          <a:xfrm>
            <a:off x="677334" y="1912644"/>
            <a:ext cx="9265656" cy="3970318"/>
          </a:xfrm>
          <a:prstGeom prst="rect">
            <a:avLst/>
          </a:prstGeom>
          <a:noFill/>
        </p:spPr>
        <p:txBody>
          <a:bodyPr wrap="square" rtlCol="0">
            <a:spAutoFit/>
          </a:bodyPr>
          <a:lstStyle/>
          <a:p>
            <a:pPr marL="285750" indent="-285750">
              <a:buFont typeface="Wingdings" panose="05000000000000000000" pitchFamily="2" charset="2"/>
              <a:buChar char="q"/>
            </a:pP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Go on a nature walk, notice all of nature around you, take photographs. </a:t>
            </a:r>
          </a:p>
          <a:p>
            <a:pPr marL="285750" indent="-285750">
              <a:buFont typeface="Wingdings" panose="05000000000000000000" pitchFamily="2" charset="2"/>
              <a:buChar char="q"/>
            </a:pP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Talk about how things change over the months and years. </a:t>
            </a:r>
          </a:p>
          <a:p>
            <a:pPr marL="285750" indent="-285750">
              <a:buFont typeface="Wingdings" panose="05000000000000000000" pitchFamily="2" charset="2"/>
              <a:buChar char="q"/>
            </a:pP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Look at ways to make your environment more beautiful:</a:t>
            </a:r>
          </a:p>
          <a:p>
            <a:r>
              <a:rPr lang="en-US" sz="28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rPr>
              <a:t>              - C</a:t>
            </a: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an you plant some bulbs or flowers? </a:t>
            </a:r>
          </a:p>
          <a:p>
            <a:r>
              <a:rPr lang="en-US" sz="28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rPr>
              <a:t>              - </a:t>
            </a: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Can you collect any lost rubbish? </a:t>
            </a:r>
          </a:p>
          <a:p>
            <a:r>
              <a:rPr lang="en-US" sz="28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rPr>
              <a:t>              - </a:t>
            </a: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Can you tidy away things that have been left out? </a:t>
            </a:r>
          </a:p>
          <a:p>
            <a:r>
              <a:rPr lang="en-US" sz="28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rPr>
              <a:t>              - </a:t>
            </a: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Can you help to trim some of the bushes? </a:t>
            </a:r>
          </a:p>
          <a:p>
            <a:r>
              <a:rPr lang="en-US" sz="2800" dirty="0">
                <a:solidFill>
                  <a:srgbClr val="002060"/>
                </a:solidFill>
                <a:latin typeface="Sassoon Infant Std" panose="020B0503020103030203" pitchFamily="34" charset="0"/>
                <a:ea typeface="Calibri" panose="020F0502020204030204" pitchFamily="34" charset="0"/>
                <a:cs typeface="Times New Roman" panose="02020603050405020304" pitchFamily="18" charset="0"/>
              </a:rPr>
              <a:t>              - </a:t>
            </a:r>
            <a:r>
              <a:rPr lang="en-US" sz="2800" dirty="0">
                <a:solidFill>
                  <a:srgbClr val="002060"/>
                </a:solidFill>
                <a:effectLst/>
                <a:latin typeface="Sassoon Infant Std" panose="020B0503020103030203" pitchFamily="34" charset="0"/>
                <a:ea typeface="Calibri" panose="020F0502020204030204" pitchFamily="34" charset="0"/>
                <a:cs typeface="Times New Roman" panose="02020603050405020304" pitchFamily="18" charset="0"/>
              </a:rPr>
              <a:t>Can you collect some of the dead leaves? </a:t>
            </a:r>
            <a:endParaRPr lang="en-GB" sz="2800" dirty="0">
              <a:latin typeface="Sassoon Infant Std" panose="020B0503020103030203" pitchFamily="34" charset="0"/>
            </a:endParaRPr>
          </a:p>
        </p:txBody>
      </p:sp>
    </p:spTree>
    <p:extLst>
      <p:ext uri="{BB962C8B-B14F-4D97-AF65-F5344CB8AC3E}">
        <p14:creationId xmlns:p14="http://schemas.microsoft.com/office/powerpoint/2010/main" val="12486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5F64-47D5-8E06-EFE3-54F1A4CE5834}"/>
              </a:ext>
            </a:extLst>
          </p:cNvPr>
          <p:cNvSpPr>
            <a:spLocks noGrp="1"/>
          </p:cNvSpPr>
          <p:nvPr>
            <p:ph type="title"/>
          </p:nvPr>
        </p:nvSpPr>
        <p:spPr>
          <a:xfrm>
            <a:off x="934788" y="351941"/>
            <a:ext cx="8596668" cy="979710"/>
          </a:xfrm>
        </p:spPr>
        <p:txBody>
          <a:bodyPr>
            <a:normAutofit/>
          </a:bodyPr>
          <a:lstStyle/>
          <a:p>
            <a:pPr algn="ctr"/>
            <a:r>
              <a:rPr lang="en-GB" sz="5400" b="1" dirty="0"/>
              <a:t>Welcome and Response</a:t>
            </a:r>
          </a:p>
        </p:txBody>
      </p:sp>
      <p:sp>
        <p:nvSpPr>
          <p:cNvPr id="3" name="Text Placeholder 2">
            <a:extLst>
              <a:ext uri="{FF2B5EF4-FFF2-40B4-BE49-F238E27FC236}">
                <a16:creationId xmlns:a16="http://schemas.microsoft.com/office/drawing/2014/main" id="{A937EE09-B1AF-9387-A6B7-53843DF4ACED}"/>
              </a:ext>
            </a:extLst>
          </p:cNvPr>
          <p:cNvSpPr>
            <a:spLocks noGrp="1"/>
          </p:cNvSpPr>
          <p:nvPr>
            <p:ph type="body" idx="1"/>
          </p:nvPr>
        </p:nvSpPr>
        <p:spPr>
          <a:xfrm>
            <a:off x="588556" y="2012930"/>
            <a:ext cx="10694961" cy="2832140"/>
          </a:xfrm>
        </p:spPr>
        <p:txBody>
          <a:bodyPr>
            <a:normAutofit/>
          </a:bodyPr>
          <a:lstStyle/>
          <a:p>
            <a:r>
              <a:rPr lang="en-GB" sz="4800" dirty="0">
                <a:solidFill>
                  <a:srgbClr val="002060"/>
                </a:solidFill>
              </a:rPr>
              <a:t>This is the time</a:t>
            </a:r>
          </a:p>
          <a:p>
            <a:endParaRPr lang="en-GB" sz="4800" dirty="0">
              <a:solidFill>
                <a:schemeClr val="tx1"/>
              </a:solidFill>
            </a:endParaRPr>
          </a:p>
          <a:p>
            <a:r>
              <a:rPr lang="en-GB" sz="4800" b="1" dirty="0">
                <a:solidFill>
                  <a:srgbClr val="A71A26"/>
                </a:solidFill>
              </a:rPr>
              <a:t>We can make a difference</a:t>
            </a:r>
          </a:p>
        </p:txBody>
      </p:sp>
    </p:spTree>
    <p:extLst>
      <p:ext uri="{BB962C8B-B14F-4D97-AF65-F5344CB8AC3E}">
        <p14:creationId xmlns:p14="http://schemas.microsoft.com/office/powerpoint/2010/main" val="33386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extBox 1">
            <a:extLst>
              <a:ext uri="{FF2B5EF4-FFF2-40B4-BE49-F238E27FC236}">
                <a16:creationId xmlns:a16="http://schemas.microsoft.com/office/drawing/2014/main" id="{F79A69ED-1398-7963-0178-ECB4B77987B5}"/>
              </a:ext>
            </a:extLst>
          </p:cNvPr>
          <p:cNvSpPr txBox="1"/>
          <p:nvPr/>
        </p:nvSpPr>
        <p:spPr>
          <a:xfrm>
            <a:off x="900790" y="237744"/>
            <a:ext cx="8906256" cy="1107996"/>
          </a:xfrm>
          <a:prstGeom prst="rect">
            <a:avLst/>
          </a:prstGeom>
          <a:noFill/>
        </p:spPr>
        <p:txBody>
          <a:bodyPr wrap="square" rtlCol="0">
            <a:spAutoFit/>
          </a:bodyPr>
          <a:lstStyle/>
          <a:p>
            <a:pPr algn="ctr"/>
            <a:r>
              <a:rPr lang="en-GB" sz="6600" b="1" dirty="0">
                <a:solidFill>
                  <a:schemeClr val="accent1">
                    <a:lumMod val="75000"/>
                  </a:schemeClr>
                </a:solidFill>
              </a:rPr>
              <a:t>Game Time…!</a:t>
            </a:r>
          </a:p>
        </p:txBody>
      </p:sp>
      <p:sp>
        <p:nvSpPr>
          <p:cNvPr id="3" name="TextBox 2">
            <a:extLst>
              <a:ext uri="{FF2B5EF4-FFF2-40B4-BE49-F238E27FC236}">
                <a16:creationId xmlns:a16="http://schemas.microsoft.com/office/drawing/2014/main" id="{88C6E2AB-568E-B027-0CEB-A476385AF1FC}"/>
              </a:ext>
            </a:extLst>
          </p:cNvPr>
          <p:cNvSpPr txBox="1"/>
          <p:nvPr/>
        </p:nvSpPr>
        <p:spPr>
          <a:xfrm>
            <a:off x="792964" y="1757779"/>
            <a:ext cx="8906256" cy="3416320"/>
          </a:xfrm>
          <a:prstGeom prst="rect">
            <a:avLst/>
          </a:prstGeom>
          <a:noFill/>
        </p:spPr>
        <p:txBody>
          <a:bodyPr wrap="square" rtlCol="0">
            <a:spAutoFit/>
          </a:bodyPr>
          <a:lstStyle/>
          <a:p>
            <a:r>
              <a:rPr lang="en-GB" sz="5400" dirty="0">
                <a:solidFill>
                  <a:srgbClr val="002060"/>
                </a:solidFill>
              </a:rPr>
              <a:t>On my Island</a:t>
            </a:r>
          </a:p>
          <a:p>
            <a:endParaRPr lang="en-GB" sz="5400" dirty="0">
              <a:solidFill>
                <a:srgbClr val="002060"/>
              </a:solidFill>
            </a:endParaRPr>
          </a:p>
          <a:p>
            <a:r>
              <a:rPr lang="en-GB" sz="5400" dirty="0">
                <a:solidFill>
                  <a:srgbClr val="002060"/>
                </a:solidFill>
              </a:rPr>
              <a:t>Join me on my island if you can add to the list….</a:t>
            </a:r>
          </a:p>
        </p:txBody>
      </p:sp>
    </p:spTree>
    <p:extLst>
      <p:ext uri="{BB962C8B-B14F-4D97-AF65-F5344CB8AC3E}">
        <p14:creationId xmlns:p14="http://schemas.microsoft.com/office/powerpoint/2010/main" val="102556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1C5394-5B15-FF6F-EAB3-D66A05D7AA9E}"/>
              </a:ext>
            </a:extLst>
          </p:cNvPr>
          <p:cNvSpPr txBox="1"/>
          <p:nvPr/>
        </p:nvSpPr>
        <p:spPr>
          <a:xfrm>
            <a:off x="1005840" y="502920"/>
            <a:ext cx="7891272" cy="830997"/>
          </a:xfrm>
          <a:prstGeom prst="rect">
            <a:avLst/>
          </a:prstGeom>
          <a:noFill/>
        </p:spPr>
        <p:txBody>
          <a:bodyPr wrap="square" rtlCol="0">
            <a:spAutoFit/>
          </a:bodyPr>
          <a:lstStyle/>
          <a:p>
            <a:pPr algn="ctr"/>
            <a:r>
              <a:rPr lang="en-GB" sz="4800" b="1" dirty="0">
                <a:solidFill>
                  <a:srgbClr val="002060"/>
                </a:solidFill>
              </a:rPr>
              <a:t>Looking back on the Flood</a:t>
            </a:r>
          </a:p>
        </p:txBody>
      </p:sp>
      <p:sp>
        <p:nvSpPr>
          <p:cNvPr id="5" name="TextBox 4">
            <a:extLst>
              <a:ext uri="{FF2B5EF4-FFF2-40B4-BE49-F238E27FC236}">
                <a16:creationId xmlns:a16="http://schemas.microsoft.com/office/drawing/2014/main" id="{58A9EE95-9B3F-B476-7FA1-86D5F5955FD3}"/>
              </a:ext>
            </a:extLst>
          </p:cNvPr>
          <p:cNvSpPr txBox="1"/>
          <p:nvPr/>
        </p:nvSpPr>
        <p:spPr>
          <a:xfrm>
            <a:off x="763480" y="1593842"/>
            <a:ext cx="9019712" cy="1815882"/>
          </a:xfrm>
          <a:prstGeom prst="rect">
            <a:avLst/>
          </a:prstGeom>
          <a:noFill/>
        </p:spPr>
        <p:txBody>
          <a:bodyPr wrap="square">
            <a:spAutoFit/>
          </a:bodyPr>
          <a:lstStyle/>
          <a:p>
            <a:r>
              <a:rPr lang="en-US" sz="2800" dirty="0">
                <a:effectLst/>
                <a:latin typeface="Sassoon Infant Std"/>
                <a:ea typeface="Calibri" panose="020F0502020204030204" pitchFamily="34" charset="0"/>
                <a:cs typeface="Times New Roman" panose="02020603050405020304" pitchFamily="18" charset="0"/>
              </a:rPr>
              <a:t> After the flood, imagine how Noah would have felt? How could they live on the earth now?</a:t>
            </a:r>
          </a:p>
          <a:p>
            <a:endParaRPr lang="en-US" sz="2800" dirty="0">
              <a:latin typeface="Sassoon Infant Std"/>
              <a:cs typeface="Times New Roman" panose="02020603050405020304" pitchFamily="18" charset="0"/>
            </a:endParaRPr>
          </a:p>
          <a:p>
            <a:endParaRPr lang="en-GB" sz="2800" dirty="0"/>
          </a:p>
        </p:txBody>
      </p:sp>
      <p:sp>
        <p:nvSpPr>
          <p:cNvPr id="3" name="TextBox 2">
            <a:extLst>
              <a:ext uri="{FF2B5EF4-FFF2-40B4-BE49-F238E27FC236}">
                <a16:creationId xmlns:a16="http://schemas.microsoft.com/office/drawing/2014/main" id="{64849DDA-953B-F8C3-127D-E4A596959201}"/>
              </a:ext>
            </a:extLst>
          </p:cNvPr>
          <p:cNvSpPr txBox="1"/>
          <p:nvPr/>
        </p:nvSpPr>
        <p:spPr>
          <a:xfrm>
            <a:off x="1005840" y="2871216"/>
            <a:ext cx="6025896" cy="584775"/>
          </a:xfrm>
          <a:prstGeom prst="rect">
            <a:avLst/>
          </a:prstGeom>
          <a:noFill/>
        </p:spPr>
        <p:txBody>
          <a:bodyPr wrap="square" rtlCol="0">
            <a:spAutoFit/>
          </a:bodyPr>
          <a:lstStyle/>
          <a:p>
            <a:r>
              <a:rPr lang="en-GB" sz="3200" dirty="0"/>
              <a:t>GOD’S COVENANT WITH NOAH</a:t>
            </a:r>
          </a:p>
        </p:txBody>
      </p:sp>
      <p:sp>
        <p:nvSpPr>
          <p:cNvPr id="4" name="TextBox 3">
            <a:extLst>
              <a:ext uri="{FF2B5EF4-FFF2-40B4-BE49-F238E27FC236}">
                <a16:creationId xmlns:a16="http://schemas.microsoft.com/office/drawing/2014/main" id="{3168A00D-9F1E-246C-E854-848AF3F3CCED}"/>
              </a:ext>
            </a:extLst>
          </p:cNvPr>
          <p:cNvSpPr txBox="1"/>
          <p:nvPr/>
        </p:nvSpPr>
        <p:spPr>
          <a:xfrm>
            <a:off x="1115568" y="3575304"/>
            <a:ext cx="8778240" cy="923330"/>
          </a:xfrm>
          <a:prstGeom prst="rect">
            <a:avLst/>
          </a:prstGeom>
          <a:noFill/>
        </p:spPr>
        <p:txBody>
          <a:bodyPr wrap="square" rtlCol="0">
            <a:spAutoFit/>
          </a:bodyPr>
          <a:lstStyle/>
          <a:p>
            <a:pPr marL="285750" indent="-285750">
              <a:buFont typeface="Wingdings" panose="05000000000000000000" pitchFamily="2" charset="2"/>
              <a:buChar char="q"/>
            </a:pPr>
            <a:r>
              <a:rPr lang="en-US" sz="1800" dirty="0">
                <a:solidFill>
                  <a:srgbClr val="002060"/>
                </a:solidFill>
                <a:effectLst/>
                <a:latin typeface="Sassoon Infant Std"/>
                <a:ea typeface="Calibri" panose="020F0502020204030204" pitchFamily="34" charset="0"/>
                <a:cs typeface="Times New Roman" panose="02020603050405020304" pitchFamily="18" charset="0"/>
              </a:rPr>
              <a:t>Noah and his family will be fruitful and multiply in number. What does that mean? Who has God said that to before?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endParaRPr lang="en-GB" dirty="0"/>
          </a:p>
        </p:txBody>
      </p:sp>
      <p:sp>
        <p:nvSpPr>
          <p:cNvPr id="6" name="TextBox 5">
            <a:extLst>
              <a:ext uri="{FF2B5EF4-FFF2-40B4-BE49-F238E27FC236}">
                <a16:creationId xmlns:a16="http://schemas.microsoft.com/office/drawing/2014/main" id="{B1A2709E-E3B8-A6D3-C768-1EE323679E6C}"/>
              </a:ext>
            </a:extLst>
          </p:cNvPr>
          <p:cNvSpPr txBox="1"/>
          <p:nvPr/>
        </p:nvSpPr>
        <p:spPr>
          <a:xfrm>
            <a:off x="1115568" y="4156282"/>
            <a:ext cx="9400032" cy="923330"/>
          </a:xfrm>
          <a:prstGeom prst="rect">
            <a:avLst/>
          </a:prstGeom>
          <a:noFill/>
        </p:spPr>
        <p:txBody>
          <a:bodyPr wrap="square" rtlCol="0">
            <a:spAutoFit/>
          </a:bodyPr>
          <a:lstStyle/>
          <a:p>
            <a:pPr marL="285750" indent="-285750">
              <a:buFont typeface="Wingdings" panose="05000000000000000000" pitchFamily="2" charset="2"/>
              <a:buChar char="q"/>
            </a:pPr>
            <a:r>
              <a:rPr lang="en-US" sz="1800" dirty="0">
                <a:solidFill>
                  <a:srgbClr val="002060"/>
                </a:solidFill>
                <a:effectLst/>
                <a:latin typeface="Sassoon Infant Std"/>
                <a:ea typeface="Calibri" panose="020F0502020204030204" pitchFamily="34" charset="0"/>
                <a:cs typeface="Times New Roman" panose="02020603050405020304" pitchFamily="18" charset="0"/>
              </a:rPr>
              <a:t>Noah and his family will have dominion over the animals/ be the masters of the world. What does that mean? Who will they be masters of? What does the word dominion mean?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endParaRPr lang="en-GB" dirty="0"/>
          </a:p>
        </p:txBody>
      </p:sp>
      <p:sp>
        <p:nvSpPr>
          <p:cNvPr id="8" name="TextBox 7">
            <a:extLst>
              <a:ext uri="{FF2B5EF4-FFF2-40B4-BE49-F238E27FC236}">
                <a16:creationId xmlns:a16="http://schemas.microsoft.com/office/drawing/2014/main" id="{6285C57C-23BF-4D53-4ED1-8186F0A84858}"/>
              </a:ext>
            </a:extLst>
          </p:cNvPr>
          <p:cNvSpPr txBox="1"/>
          <p:nvPr/>
        </p:nvSpPr>
        <p:spPr>
          <a:xfrm>
            <a:off x="1115568" y="4756446"/>
            <a:ext cx="8521320" cy="646331"/>
          </a:xfrm>
          <a:prstGeom prst="rect">
            <a:avLst/>
          </a:prstGeom>
          <a:noFill/>
        </p:spPr>
        <p:txBody>
          <a:bodyPr wrap="square" rtlCol="0">
            <a:spAutoFit/>
          </a:bodyPr>
          <a:lstStyle/>
          <a:p>
            <a:pPr marL="285750" indent="-285750">
              <a:buFont typeface="Wingdings" panose="05000000000000000000" pitchFamily="2" charset="2"/>
              <a:buChar char="q"/>
            </a:pPr>
            <a:r>
              <a:rPr lang="en-US" sz="1800" dirty="0">
                <a:solidFill>
                  <a:srgbClr val="002060"/>
                </a:solidFill>
                <a:effectLst/>
                <a:latin typeface="Sassoon Infant Std"/>
                <a:ea typeface="Calibri" panose="020F0502020204030204" pitchFamily="34" charset="0"/>
                <a:cs typeface="Times New Roman" panose="02020603050405020304" pitchFamily="18" charset="0"/>
              </a:rPr>
              <a:t>Humans may now eat animals.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9" name="TextBox 8">
            <a:extLst>
              <a:ext uri="{FF2B5EF4-FFF2-40B4-BE49-F238E27FC236}">
                <a16:creationId xmlns:a16="http://schemas.microsoft.com/office/drawing/2014/main" id="{547A41A1-C6B4-0B38-1DD9-F5A29C8BBC9C}"/>
              </a:ext>
            </a:extLst>
          </p:cNvPr>
          <p:cNvSpPr txBox="1"/>
          <p:nvPr/>
        </p:nvSpPr>
        <p:spPr>
          <a:xfrm>
            <a:off x="1115568" y="5088188"/>
            <a:ext cx="7635240" cy="1463606"/>
          </a:xfrm>
          <a:prstGeom prst="rect">
            <a:avLst/>
          </a:prstGeom>
          <a:noFill/>
        </p:spPr>
        <p:txBody>
          <a:bodyPr wrap="square" rtlCol="0">
            <a:spAutoFit/>
          </a:bodyPr>
          <a:lstStyle/>
          <a:p>
            <a:pPr marL="285750" lvl="0" indent="-285750">
              <a:lnSpc>
                <a:spcPct val="107000"/>
              </a:lnSpc>
              <a:spcAft>
                <a:spcPts val="800"/>
              </a:spcAft>
              <a:buFont typeface="Wingdings" panose="05000000000000000000" pitchFamily="2" charset="2"/>
              <a:buChar char="q"/>
            </a:pPr>
            <a:r>
              <a:rPr lang="en-US" sz="1800" dirty="0">
                <a:solidFill>
                  <a:srgbClr val="002060"/>
                </a:solidFill>
                <a:effectLst/>
                <a:latin typeface="Sassoon Infant Std"/>
                <a:ea typeface="Calibri" panose="020F0502020204030204" pitchFamily="34" charset="0"/>
                <a:cs typeface="Times New Roman" panose="02020603050405020304" pitchFamily="18" charset="0"/>
              </a:rPr>
              <a:t>Humans may not kill one another as we are made in God’s image so all human life is sacred.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002060"/>
                </a:solidFill>
                <a:effectLst/>
                <a:latin typeface="Sassoon Infant Std"/>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endParaRPr lang="en-GB" dirty="0"/>
          </a:p>
        </p:txBody>
      </p:sp>
    </p:spTree>
    <p:extLst>
      <p:ext uri="{BB962C8B-B14F-4D97-AF65-F5344CB8AC3E}">
        <p14:creationId xmlns:p14="http://schemas.microsoft.com/office/powerpoint/2010/main" val="1905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E9584-1BB4-B14D-1D93-7D14F41589AC}"/>
              </a:ext>
            </a:extLst>
          </p:cNvPr>
          <p:cNvSpPr txBox="1"/>
          <p:nvPr/>
        </p:nvSpPr>
        <p:spPr>
          <a:xfrm>
            <a:off x="268893" y="1166842"/>
            <a:ext cx="5324039" cy="5509200"/>
          </a:xfrm>
          <a:prstGeom prst="rect">
            <a:avLst/>
          </a:prstGeom>
          <a:noFill/>
        </p:spPr>
        <p:txBody>
          <a:bodyPr wrap="square" rtlCol="0">
            <a:spAutoFit/>
          </a:bodyPr>
          <a:lstStyle/>
          <a:p>
            <a:pPr algn="ctr"/>
            <a:r>
              <a:rPr lang="en-US" sz="3200" dirty="0">
                <a:solidFill>
                  <a:srgbClr val="002060"/>
                </a:solidFill>
                <a:effectLst/>
                <a:latin typeface="Sassoon Infant Std"/>
                <a:ea typeface="Calibri" panose="020F0502020204030204" pitchFamily="34" charset="0"/>
                <a:cs typeface="Times New Roman" panose="02020603050405020304" pitchFamily="18" charset="0"/>
              </a:rPr>
              <a:t>This covenant was with Noah but God tells him that it applies to all of </a:t>
            </a:r>
            <a:r>
              <a:rPr lang="en-US" sz="3200" dirty="0">
                <a:solidFill>
                  <a:srgbClr val="002060"/>
                </a:solidFill>
                <a:latin typeface="Sassoon Infant Std"/>
                <a:ea typeface="Calibri" panose="020F0502020204030204" pitchFamily="34" charset="0"/>
                <a:cs typeface="Times New Roman" panose="02020603050405020304" pitchFamily="18" charset="0"/>
              </a:rPr>
              <a:t>human</a:t>
            </a:r>
            <a:r>
              <a:rPr lang="en-US" sz="3200" dirty="0">
                <a:solidFill>
                  <a:srgbClr val="002060"/>
                </a:solidFill>
                <a:effectLst/>
                <a:latin typeface="Sassoon Infant Std"/>
                <a:ea typeface="Calibri" panose="020F0502020204030204" pitchFamily="34" charset="0"/>
                <a:cs typeface="Times New Roman" panose="02020603050405020304" pitchFamily="18" charset="0"/>
              </a:rPr>
              <a:t>kind, for all future generations. It became a covenant with creation as it involved every living thing. God gave Noah a visual sign in the sky – like a signature on deal and sealed his covenant with a rainbow.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3200" b="1" dirty="0">
              <a:solidFill>
                <a:schemeClr val="accent1">
                  <a:lumMod val="75000"/>
                </a:schemeClr>
              </a:solidFill>
            </a:endParaRPr>
          </a:p>
        </p:txBody>
      </p:sp>
      <p:pic>
        <p:nvPicPr>
          <p:cNvPr id="3" name="Picture 2">
            <a:extLst>
              <a:ext uri="{FF2B5EF4-FFF2-40B4-BE49-F238E27FC236}">
                <a16:creationId xmlns:a16="http://schemas.microsoft.com/office/drawing/2014/main" id="{02EAA8F4-D66A-6863-A7FB-038FEF9C91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12" r="11214" b="9090"/>
          <a:stretch/>
        </p:blipFill>
        <p:spPr bwMode="auto">
          <a:xfrm>
            <a:off x="4700016" y="-1"/>
            <a:ext cx="749198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9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034">
            <a:extLst>
              <a:ext uri="{FF2B5EF4-FFF2-40B4-BE49-F238E27FC236}">
                <a16:creationId xmlns:a16="http://schemas.microsoft.com/office/drawing/2014/main" id="{BED815C3-0E90-4C1A-8109-35DCAA1447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6" name="Straight Connector 1035">
              <a:extLst>
                <a:ext uri="{FF2B5EF4-FFF2-40B4-BE49-F238E27FC236}">
                  <a16:creationId xmlns:a16="http://schemas.microsoft.com/office/drawing/2014/main" id="{D959668E-ABC0-4AD6-AACE-5CAB624DB3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231A8200-ABBC-47F4-B45A-485A68C464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38" name="Rectangle 23">
              <a:extLst>
                <a:ext uri="{FF2B5EF4-FFF2-40B4-BE49-F238E27FC236}">
                  <a16:creationId xmlns:a16="http://schemas.microsoft.com/office/drawing/2014/main" id="{6926A286-C23B-4A40-ACBB-9E45631A5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9" name="Rectangle 25">
              <a:extLst>
                <a:ext uri="{FF2B5EF4-FFF2-40B4-BE49-F238E27FC236}">
                  <a16:creationId xmlns:a16="http://schemas.microsoft.com/office/drawing/2014/main" id="{ED53531E-8CFA-4720-8454-18DD7AADC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0" name="Isosceles Triangle 1039">
              <a:extLst>
                <a:ext uri="{FF2B5EF4-FFF2-40B4-BE49-F238E27FC236}">
                  <a16:creationId xmlns:a16="http://schemas.microsoft.com/office/drawing/2014/main" id="{9BFFBF5E-6B51-47D3-8742-CB8D7301E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7">
              <a:extLst>
                <a:ext uri="{FF2B5EF4-FFF2-40B4-BE49-F238E27FC236}">
                  <a16:creationId xmlns:a16="http://schemas.microsoft.com/office/drawing/2014/main" id="{0F94FDA8-0E3C-4E15-8A27-D5FD67DDA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2" name="Rectangle 28">
              <a:extLst>
                <a:ext uri="{FF2B5EF4-FFF2-40B4-BE49-F238E27FC236}">
                  <a16:creationId xmlns:a16="http://schemas.microsoft.com/office/drawing/2014/main" id="{0A369849-FBA4-4872-81EE-3900E8953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Rectangle 29">
              <a:extLst>
                <a:ext uri="{FF2B5EF4-FFF2-40B4-BE49-F238E27FC236}">
                  <a16:creationId xmlns:a16="http://schemas.microsoft.com/office/drawing/2014/main" id="{FE32ED53-32B6-4C70-8A1D-8FB118E76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4" name="Isosceles Triangle 1043">
              <a:extLst>
                <a:ext uri="{FF2B5EF4-FFF2-40B4-BE49-F238E27FC236}">
                  <a16:creationId xmlns:a16="http://schemas.microsoft.com/office/drawing/2014/main" id="{A22C0586-D21C-4AA5-A35C-24966DE2A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5" name="Isosceles Triangle 1044">
              <a:extLst>
                <a:ext uri="{FF2B5EF4-FFF2-40B4-BE49-F238E27FC236}">
                  <a16:creationId xmlns:a16="http://schemas.microsoft.com/office/drawing/2014/main" id="{7B3DFE88-09E4-4929-980C-17D480775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1030" name="Picture 6">
            <a:extLst>
              <a:ext uri="{FF2B5EF4-FFF2-40B4-BE49-F238E27FC236}">
                <a16:creationId xmlns:a16="http://schemas.microsoft.com/office/drawing/2014/main" id="{0BF4DC8A-2A25-C8F0-1BA1-C1C81DA587F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4" b="2422"/>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AD3D974-F54A-35C1-EEE6-0DC02B79B5D6}"/>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5809" r="2" b="33557"/>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FC9DF3E-2E6A-15CF-F6D6-DE4529DF179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2658" b="1"/>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1058" name="Isosceles Triangle 30">
            <a:extLst>
              <a:ext uri="{FF2B5EF4-FFF2-40B4-BE49-F238E27FC236}">
                <a16:creationId xmlns:a16="http://schemas.microsoft.com/office/drawing/2014/main" id="{6F6C2649-D6CE-4FD1-86BD-CBF571D20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059" name="Straight Connector 1058">
            <a:extLst>
              <a:ext uri="{FF2B5EF4-FFF2-40B4-BE49-F238E27FC236}">
                <a16:creationId xmlns:a16="http://schemas.microsoft.com/office/drawing/2014/main" id="{7DB4797A-3CF4-4534-B745-4A3CDF38A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C41497E1-563A-4854-8B64-A52AEB0BE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61" name="Isosceles Triangle 30">
            <a:extLst>
              <a:ext uri="{FF2B5EF4-FFF2-40B4-BE49-F238E27FC236}">
                <a16:creationId xmlns:a16="http://schemas.microsoft.com/office/drawing/2014/main" id="{901FBDCB-B9EC-42C8-A4A6-709708406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94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extBox 1">
            <a:extLst>
              <a:ext uri="{FF2B5EF4-FFF2-40B4-BE49-F238E27FC236}">
                <a16:creationId xmlns:a16="http://schemas.microsoft.com/office/drawing/2014/main" id="{55E55C3A-3387-0AA8-E857-15660A9AA6CF}"/>
              </a:ext>
            </a:extLst>
          </p:cNvPr>
          <p:cNvSpPr txBox="1"/>
          <p:nvPr/>
        </p:nvSpPr>
        <p:spPr>
          <a:xfrm>
            <a:off x="3916918" y="112344"/>
            <a:ext cx="7103507" cy="5584158"/>
          </a:xfrm>
          <a:prstGeom prst="rect">
            <a:avLst/>
          </a:prstGeom>
        </p:spPr>
        <p:txBody>
          <a:bodyPr vert="horz" lIns="91440" tIns="45720" rIns="91440" bIns="45720" rtlCol="0">
            <a:noAutofit/>
          </a:bodyPr>
          <a:lstStyle/>
          <a:p>
            <a:pPr>
              <a:lnSpc>
                <a:spcPct val="90000"/>
              </a:lnSpc>
              <a:spcBef>
                <a:spcPts val="1000"/>
              </a:spcBef>
              <a:buClr>
                <a:schemeClr val="accent1">
                  <a:lumMod val="75000"/>
                </a:schemeClr>
              </a:buClr>
              <a:buSzPct val="80000"/>
              <a:buFont typeface="Wingdings 3" charset="2"/>
              <a:buChar char=""/>
            </a:pPr>
            <a:r>
              <a:rPr lang="en-US" sz="2200" b="1" dirty="0">
                <a:solidFill>
                  <a:schemeClr val="tx1">
                    <a:lumMod val="75000"/>
                    <a:lumOff val="25000"/>
                  </a:schemeClr>
                </a:solidFill>
              </a:rPr>
              <a:t>Worldviews on our Earth</a:t>
            </a:r>
          </a:p>
          <a:p>
            <a:pPr>
              <a:lnSpc>
                <a:spcPct val="90000"/>
              </a:lnSpc>
              <a:spcBef>
                <a:spcPts val="1000"/>
              </a:spcBef>
              <a:buClr>
                <a:schemeClr val="accent1">
                  <a:lumMod val="75000"/>
                </a:schemeClr>
              </a:buClr>
              <a:buSzPct val="80000"/>
              <a:buFont typeface="Wingdings 3" charset="2"/>
              <a:buChar char=""/>
            </a:pPr>
            <a:endParaRPr lang="en-US" sz="2200" dirty="0">
              <a:solidFill>
                <a:schemeClr val="tx1">
                  <a:lumMod val="75000"/>
                  <a:lumOff val="25000"/>
                </a:schemeClr>
              </a:solidFill>
            </a:endParaRPr>
          </a:p>
          <a:p>
            <a:pPr>
              <a:lnSpc>
                <a:spcPct val="90000"/>
              </a:lnSpc>
              <a:spcBef>
                <a:spcPts val="1000"/>
              </a:spcBef>
              <a:buClr>
                <a:schemeClr val="accent1">
                  <a:lumMod val="75000"/>
                </a:schemeClr>
              </a:buClr>
              <a:buSzPct val="80000"/>
              <a:buFont typeface="Wingdings 3" charset="2"/>
              <a:buChar char=""/>
            </a:pPr>
            <a:r>
              <a:rPr lang="en-US" sz="2200" dirty="0">
                <a:solidFill>
                  <a:schemeClr val="tx1">
                    <a:lumMod val="75000"/>
                    <a:lumOff val="25000"/>
                  </a:schemeClr>
                </a:solidFill>
              </a:rPr>
              <a:t>Lumad – indigenous peoples of the Philippines</a:t>
            </a:r>
          </a:p>
          <a:p>
            <a:pPr>
              <a:lnSpc>
                <a:spcPct val="90000"/>
              </a:lnSpc>
              <a:spcBef>
                <a:spcPts val="1000"/>
              </a:spcBef>
              <a:buClr>
                <a:schemeClr val="accent1">
                  <a:lumMod val="75000"/>
                </a:schemeClr>
              </a:buClr>
              <a:buSzPct val="80000"/>
              <a:buFont typeface="Wingdings 3" charset="2"/>
              <a:buChar char=""/>
            </a:pPr>
            <a:r>
              <a:rPr lang="en-US" sz="2200" dirty="0">
                <a:solidFill>
                  <a:schemeClr val="tx1">
                    <a:lumMod val="75000"/>
                    <a:lumOff val="25000"/>
                  </a:schemeClr>
                </a:solidFill>
              </a:rPr>
              <a:t>Igorot – people groups from the mountain regions of Cordillera</a:t>
            </a:r>
          </a:p>
          <a:p>
            <a:pPr>
              <a:lnSpc>
                <a:spcPct val="90000"/>
              </a:lnSpc>
              <a:spcBef>
                <a:spcPts val="1000"/>
              </a:spcBef>
              <a:buClr>
                <a:schemeClr val="accent1">
                  <a:lumMod val="75000"/>
                </a:schemeClr>
              </a:buClr>
              <a:buSzPct val="80000"/>
              <a:buFont typeface="Wingdings 3" charset="2"/>
              <a:buChar char=""/>
            </a:pPr>
            <a:r>
              <a:rPr lang="en-US" sz="2200" b="1" dirty="0">
                <a:solidFill>
                  <a:schemeClr val="tx1">
                    <a:lumMod val="75000"/>
                    <a:lumOff val="25000"/>
                  </a:schemeClr>
                </a:solidFill>
              </a:rPr>
              <a:t>Beliefs</a:t>
            </a:r>
          </a:p>
          <a:p>
            <a:pPr>
              <a:lnSpc>
                <a:spcPct val="90000"/>
              </a:lnSpc>
              <a:spcBef>
                <a:spcPts val="1000"/>
              </a:spcBef>
              <a:buClr>
                <a:schemeClr val="accent1">
                  <a:lumMod val="75000"/>
                </a:schemeClr>
              </a:buClr>
              <a:buSzPct val="80000"/>
              <a:buFont typeface="Wingdings 3" charset="2"/>
              <a:buChar char=""/>
            </a:pPr>
            <a:r>
              <a:rPr lang="en-US" sz="2200" dirty="0">
                <a:solidFill>
                  <a:schemeClr val="tx1">
                    <a:lumMod val="75000"/>
                    <a:lumOff val="25000"/>
                  </a:schemeClr>
                </a:solidFill>
              </a:rPr>
              <a:t>Human beings share the earth with spirits of trees, rivers, rocks, hills and mountains </a:t>
            </a:r>
          </a:p>
          <a:p>
            <a:pPr>
              <a:lnSpc>
                <a:spcPct val="90000"/>
              </a:lnSpc>
              <a:spcBef>
                <a:spcPts val="1000"/>
              </a:spcBef>
              <a:buClr>
                <a:schemeClr val="accent1">
                  <a:lumMod val="75000"/>
                </a:schemeClr>
              </a:buClr>
              <a:buSzPct val="80000"/>
              <a:buFont typeface="Wingdings 3" charset="2"/>
              <a:buChar char=""/>
            </a:pPr>
            <a:r>
              <a:rPr lang="en-US" sz="2200" dirty="0">
                <a:solidFill>
                  <a:schemeClr val="tx1">
                    <a:lumMod val="75000"/>
                    <a:lumOff val="25000"/>
                  </a:schemeClr>
                </a:solidFill>
              </a:rPr>
              <a:t>Therefore: don’t damage, harm or abuse nature for fear of upsetting the spirits. If human actions destroy nature then the spirits will cause illness, misfortune and disaster. Only way to restore this is through rituals</a:t>
            </a:r>
          </a:p>
          <a:p>
            <a:pPr>
              <a:lnSpc>
                <a:spcPct val="90000"/>
              </a:lnSpc>
              <a:spcBef>
                <a:spcPts val="1000"/>
              </a:spcBef>
              <a:buClr>
                <a:schemeClr val="accent1">
                  <a:lumMod val="75000"/>
                </a:schemeClr>
              </a:buClr>
              <a:buSzPct val="80000"/>
              <a:buFont typeface="Wingdings 3" charset="2"/>
              <a:buChar char=""/>
            </a:pPr>
            <a:r>
              <a:rPr lang="en-US" sz="2200" b="1" dirty="0" err="1">
                <a:solidFill>
                  <a:schemeClr val="tx1">
                    <a:lumMod val="75000"/>
                    <a:lumOff val="25000"/>
                  </a:schemeClr>
                </a:solidFill>
              </a:rPr>
              <a:t>Inayan</a:t>
            </a:r>
            <a:r>
              <a:rPr lang="en-US" sz="2200" b="1" dirty="0">
                <a:solidFill>
                  <a:schemeClr val="tx1">
                    <a:lumMod val="75000"/>
                    <a:lumOff val="25000"/>
                  </a:schemeClr>
                </a:solidFill>
              </a:rPr>
              <a:t> Belief – </a:t>
            </a:r>
            <a:r>
              <a:rPr lang="en-US" sz="2200" dirty="0">
                <a:solidFill>
                  <a:schemeClr val="tx1">
                    <a:lumMod val="75000"/>
                    <a:lumOff val="25000"/>
                  </a:schemeClr>
                </a:solidFill>
              </a:rPr>
              <a:t>do to others (including nature) what you would have them do to you</a:t>
            </a:r>
          </a:p>
          <a:p>
            <a:pPr>
              <a:lnSpc>
                <a:spcPct val="90000"/>
              </a:lnSpc>
              <a:spcBef>
                <a:spcPts val="1000"/>
              </a:spcBef>
              <a:buClr>
                <a:schemeClr val="accent1">
                  <a:lumMod val="75000"/>
                </a:schemeClr>
              </a:buClr>
              <a:buSzPct val="80000"/>
              <a:buFont typeface="Wingdings 3" charset="2"/>
              <a:buChar char=""/>
            </a:pPr>
            <a:endParaRPr lang="en-US" sz="2200" dirty="0">
              <a:solidFill>
                <a:schemeClr val="tx1">
                  <a:lumMod val="75000"/>
                  <a:lumOff val="25000"/>
                </a:schemeClr>
              </a:solidFill>
            </a:endParaRPr>
          </a:p>
          <a:p>
            <a:pPr>
              <a:lnSpc>
                <a:spcPct val="90000"/>
              </a:lnSpc>
              <a:spcBef>
                <a:spcPts val="1000"/>
              </a:spcBef>
              <a:buClr>
                <a:schemeClr val="accent1">
                  <a:lumMod val="75000"/>
                </a:schemeClr>
              </a:buClr>
              <a:buSzPct val="80000"/>
              <a:buFont typeface="Wingdings 3" charset="2"/>
              <a:buChar char=""/>
            </a:pPr>
            <a:r>
              <a:rPr lang="en-US" sz="2200" dirty="0">
                <a:solidFill>
                  <a:schemeClr val="tx1">
                    <a:lumMod val="75000"/>
                    <a:lumOff val="25000"/>
                  </a:schemeClr>
                </a:solidFill>
              </a:rPr>
              <a:t>Do these have anything in common? Can you make any links with Noah and God’s Covenant?</a:t>
            </a:r>
          </a:p>
          <a:p>
            <a:pPr>
              <a:lnSpc>
                <a:spcPct val="90000"/>
              </a:lnSpc>
              <a:spcBef>
                <a:spcPts val="1000"/>
              </a:spcBef>
              <a:buClr>
                <a:schemeClr val="accent1">
                  <a:lumMod val="75000"/>
                </a:schemeClr>
              </a:buClr>
              <a:buSzPct val="80000"/>
              <a:buFont typeface="Wingdings 3" charset="2"/>
              <a:buChar char=""/>
            </a:pPr>
            <a:endParaRPr lang="en-US" sz="2200" b="1" dirty="0">
              <a:solidFill>
                <a:schemeClr val="tx1">
                  <a:lumMod val="75000"/>
                  <a:lumOff val="25000"/>
                </a:schemeClr>
              </a:solidFill>
            </a:endParaRPr>
          </a:p>
        </p:txBody>
      </p:sp>
    </p:spTree>
    <p:extLst>
      <p:ext uri="{BB962C8B-B14F-4D97-AF65-F5344CB8AC3E}">
        <p14:creationId xmlns:p14="http://schemas.microsoft.com/office/powerpoint/2010/main" val="3877337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3"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Isosceles Triangle 64">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3" name="Isosceles Triangle 72">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4" name="Isosceles Triangle 73">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6" name="Picture 5" descr="A person in a green shirt&#10;&#10;Description automatically generated">
            <a:extLst>
              <a:ext uri="{FF2B5EF4-FFF2-40B4-BE49-F238E27FC236}">
                <a16:creationId xmlns:a16="http://schemas.microsoft.com/office/drawing/2014/main" id="{EF39A4AF-3A75-5949-5F13-64E089B32162}"/>
              </a:ext>
            </a:extLst>
          </p:cNvPr>
          <p:cNvPicPr>
            <a:picLocks noChangeAspect="1"/>
          </p:cNvPicPr>
          <p:nvPr/>
        </p:nvPicPr>
        <p:blipFill rotWithShape="1">
          <a:blip r:embed="rId2">
            <a:extLst>
              <a:ext uri="{28A0092B-C50C-407E-A947-70E740481C1C}">
                <a14:useLocalDpi xmlns:a14="http://schemas.microsoft.com/office/drawing/2010/main" val="0"/>
              </a:ext>
            </a:extLst>
          </a:blip>
          <a:srcRect l="12461" r="3671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178AE4F4-8BCB-852C-97FD-7CDE17950D46}"/>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a:solidFill>
                  <a:schemeClr val="accent1"/>
                </a:solidFill>
              </a:rPr>
              <a:t>Going Deeper</a:t>
            </a:r>
          </a:p>
        </p:txBody>
      </p:sp>
      <p:sp>
        <p:nvSpPr>
          <p:cNvPr id="4" name="TextBox 3">
            <a:extLst>
              <a:ext uri="{FF2B5EF4-FFF2-40B4-BE49-F238E27FC236}">
                <a16:creationId xmlns:a16="http://schemas.microsoft.com/office/drawing/2014/main" id="{A0F3E826-D743-F89E-E633-0E898C56393B}"/>
              </a:ext>
            </a:extLst>
          </p:cNvPr>
          <p:cNvSpPr txBox="1"/>
          <p:nvPr/>
        </p:nvSpPr>
        <p:spPr>
          <a:xfrm>
            <a:off x="677334" y="1438275"/>
            <a:ext cx="4923366" cy="4603087"/>
          </a:xfrm>
          <a:prstGeom prst="rect">
            <a:avLst/>
          </a:prstGeom>
        </p:spPr>
        <p:txBody>
          <a:bodyPr vert="horz" lIns="91440" tIns="45720" rIns="91440" bIns="45720" rtlCol="0">
            <a:normAutofit/>
          </a:bodyPr>
          <a:lstStyle/>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What do you/humans have in common with other living creatures? </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What makes us different? </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In what ways do you feel like a part of nature? </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In what ways do you feel separate? </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How can Christians learn from other worldviews?</a:t>
            </a:r>
          </a:p>
          <a:p>
            <a:pPr>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How do we ensure that indigenous worldviews and voices are heard and not lost?</a:t>
            </a:r>
          </a:p>
          <a:p>
            <a:pPr>
              <a:lnSpc>
                <a:spcPct val="90000"/>
              </a:lnSpc>
              <a:spcBef>
                <a:spcPts val="1000"/>
              </a:spcBef>
              <a:buClr>
                <a:schemeClr val="accent1"/>
              </a:buClr>
              <a:buSzPct val="80000"/>
              <a:buFont typeface="Wingdings 3" charset="2"/>
              <a:buChar char=""/>
            </a:pPr>
            <a:endParaRPr lang="en-US" sz="22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p:txBody>
      </p:sp>
      <p:cxnSp>
        <p:nvCxnSpPr>
          <p:cNvPr id="75" name="Straight Connector 7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08489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329B-4AF6-589F-377F-BCC5E3718A72}"/>
              </a:ext>
            </a:extLst>
          </p:cNvPr>
          <p:cNvSpPr>
            <a:spLocks noGrp="1"/>
          </p:cNvSpPr>
          <p:nvPr>
            <p:ph type="title"/>
          </p:nvPr>
        </p:nvSpPr>
        <p:spPr>
          <a:xfrm>
            <a:off x="677334" y="330525"/>
            <a:ext cx="8596668" cy="1320800"/>
          </a:xfrm>
        </p:spPr>
        <p:txBody>
          <a:bodyPr>
            <a:normAutofit fontScale="90000"/>
          </a:bodyPr>
          <a:lstStyle/>
          <a:p>
            <a:pPr algn="ctr"/>
            <a:r>
              <a:rPr lang="en-GB" sz="5400" dirty="0"/>
              <a:t>Let’s sing!</a:t>
            </a:r>
            <a:br>
              <a:rPr lang="en-GB" sz="5400" dirty="0"/>
            </a:br>
            <a:r>
              <a:rPr lang="en-GB" sz="5400" dirty="0"/>
              <a:t>Choose:</a:t>
            </a:r>
          </a:p>
        </p:txBody>
      </p:sp>
      <p:sp>
        <p:nvSpPr>
          <p:cNvPr id="4" name="TextBox 3">
            <a:extLst>
              <a:ext uri="{FF2B5EF4-FFF2-40B4-BE49-F238E27FC236}">
                <a16:creationId xmlns:a16="http://schemas.microsoft.com/office/drawing/2014/main" id="{21666924-3163-F805-4C4C-E926E17C10E9}"/>
              </a:ext>
            </a:extLst>
          </p:cNvPr>
          <p:cNvSpPr txBox="1"/>
          <p:nvPr/>
        </p:nvSpPr>
        <p:spPr>
          <a:xfrm>
            <a:off x="1411550" y="2032986"/>
            <a:ext cx="7736888" cy="3173689"/>
          </a:xfrm>
          <a:prstGeom prst="rect">
            <a:avLst/>
          </a:prstGeom>
          <a:noFill/>
        </p:spPr>
        <p:txBody>
          <a:bodyPr wrap="square">
            <a:spAutoFit/>
          </a:bodyPr>
          <a:lstStyle/>
          <a:p>
            <a:pPr algn="ctr">
              <a:lnSpc>
                <a:spcPct val="107000"/>
              </a:lnSpc>
              <a:spcAft>
                <a:spcPts val="800"/>
              </a:spcAft>
            </a:pPr>
            <a:r>
              <a:rPr lang="en-US" sz="4400" dirty="0">
                <a:solidFill>
                  <a:srgbClr val="002060"/>
                </a:solidFill>
                <a:effectLst/>
                <a:latin typeface="Sassoon Infant Std"/>
                <a:ea typeface="Calibri" panose="020F0502020204030204" pitchFamily="34" charset="0"/>
                <a:cs typeface="Times New Roman" panose="02020603050405020304" pitchFamily="18" charset="0"/>
              </a:rPr>
              <a:t>When I look – </a:t>
            </a:r>
            <a:r>
              <a:rPr lang="en-US" sz="4400" dirty="0" err="1">
                <a:solidFill>
                  <a:srgbClr val="002060"/>
                </a:solidFill>
                <a:effectLst/>
                <a:latin typeface="Sassoon Infant Std"/>
                <a:ea typeface="Calibri" panose="020F0502020204030204" pitchFamily="34" charset="0"/>
                <a:cs typeface="Times New Roman" panose="02020603050405020304" pitchFamily="18" charset="0"/>
              </a:rPr>
              <a:t>KidSpring</a:t>
            </a:r>
            <a:r>
              <a:rPr lang="en-US" sz="4400" dirty="0">
                <a:solidFill>
                  <a:srgbClr val="002060"/>
                </a:solidFill>
                <a:effectLst/>
                <a:latin typeface="Sassoon Infant Std"/>
                <a:ea typeface="Calibri" panose="020F0502020204030204" pitchFamily="34" charset="0"/>
                <a:cs typeface="Times New Roman" panose="02020603050405020304" pitchFamily="18" charset="0"/>
              </a:rPr>
              <a:t> Children’s Ministry</a:t>
            </a:r>
          </a:p>
          <a:p>
            <a:pPr algn="ctr">
              <a:lnSpc>
                <a:spcPct val="107000"/>
              </a:lnSpc>
              <a:spcAft>
                <a:spcPts val="800"/>
              </a:spcAft>
            </a:pPr>
            <a:r>
              <a:rPr lang="en-GB"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Or</a:t>
            </a:r>
          </a:p>
          <a:p>
            <a:pPr algn="ctr">
              <a:lnSpc>
                <a:spcPct val="107000"/>
              </a:lnSpc>
              <a:spcAft>
                <a:spcPts val="800"/>
              </a:spcAft>
            </a:pPr>
            <a:r>
              <a:rPr lang="en-US" sz="4400" dirty="0" err="1">
                <a:solidFill>
                  <a:srgbClr val="002060"/>
                </a:solidFill>
                <a:effectLst/>
                <a:latin typeface="Sassoon Infant Std"/>
                <a:ea typeface="Calibri" panose="020F0502020204030204" pitchFamily="34" charset="0"/>
                <a:cs typeface="Times New Roman" panose="02020603050405020304" pitchFamily="18" charset="0"/>
              </a:rPr>
              <a:t>Waymaker</a:t>
            </a:r>
            <a:r>
              <a:rPr lang="en-US" sz="4400" dirty="0">
                <a:solidFill>
                  <a:srgbClr val="002060"/>
                </a:solidFill>
                <a:effectLst/>
                <a:latin typeface="Sassoon Infant Std"/>
                <a:ea typeface="Calibri" panose="020F0502020204030204" pitchFamily="34" charset="0"/>
                <a:cs typeface="Times New Roman" panose="02020603050405020304" pitchFamily="18" charset="0"/>
              </a:rPr>
              <a:t> – Allstars Kids Club</a:t>
            </a:r>
            <a:endParaRPr lang="en-GB" sz="4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D344FDE-D3C4-468C-9AC6-BCC4E0C3AA3A}"/>
              </a:ext>
            </a:extLst>
          </p:cNvPr>
          <p:cNvSpPr txBox="1"/>
          <p:nvPr/>
        </p:nvSpPr>
        <p:spPr>
          <a:xfrm>
            <a:off x="3114675" y="5343525"/>
            <a:ext cx="5133975" cy="369332"/>
          </a:xfrm>
          <a:prstGeom prst="rect">
            <a:avLst/>
          </a:prstGeom>
          <a:noFill/>
        </p:spPr>
        <p:txBody>
          <a:bodyPr wrap="square" rtlCol="0">
            <a:spAutoFit/>
          </a:bodyPr>
          <a:lstStyle/>
          <a:p>
            <a:pPr algn="ctr"/>
            <a:r>
              <a:rPr lang="en-GB" dirty="0">
                <a:latin typeface="Sassoon Infant Std" panose="020B0503020103030203" pitchFamily="34" charset="0"/>
              </a:rPr>
              <a:t>Videos have been embedded on the next two slides</a:t>
            </a:r>
            <a:endParaRPr lang="en-US" dirty="0">
              <a:latin typeface="Sassoon Infant Std" panose="020B0503020103030203" pitchFamily="34" charset="0"/>
            </a:endParaRPr>
          </a:p>
        </p:txBody>
      </p:sp>
    </p:spTree>
    <p:extLst>
      <p:ext uri="{BB962C8B-B14F-4D97-AF65-F5344CB8AC3E}">
        <p14:creationId xmlns:p14="http://schemas.microsoft.com/office/powerpoint/2010/main" val="147345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329B-4AF6-589F-377F-BCC5E3718A72}"/>
              </a:ext>
            </a:extLst>
          </p:cNvPr>
          <p:cNvSpPr>
            <a:spLocks noGrp="1"/>
          </p:cNvSpPr>
          <p:nvPr>
            <p:ph type="title"/>
          </p:nvPr>
        </p:nvSpPr>
        <p:spPr>
          <a:xfrm>
            <a:off x="-2351616" y="0"/>
            <a:ext cx="8596668" cy="1320800"/>
          </a:xfrm>
        </p:spPr>
        <p:txBody>
          <a:bodyPr>
            <a:normAutofit/>
          </a:bodyPr>
          <a:lstStyle/>
          <a:p>
            <a:pPr algn="ctr"/>
            <a:r>
              <a:rPr lang="en-GB" sz="5400" dirty="0"/>
              <a:t>Let’s sing!</a:t>
            </a:r>
          </a:p>
        </p:txBody>
      </p:sp>
      <p:pic>
        <p:nvPicPr>
          <p:cNvPr id="3" name="Online Media 2">
            <a:hlinkClick r:id="" action="ppaction://media"/>
            <a:extLst>
              <a:ext uri="{FF2B5EF4-FFF2-40B4-BE49-F238E27FC236}">
                <a16:creationId xmlns:a16="http://schemas.microsoft.com/office/drawing/2014/main" id="{099E2AB1-5F9B-4F2C-A5E7-79394FD2306C}"/>
              </a:ext>
            </a:extLst>
          </p:cNvPr>
          <p:cNvPicPr>
            <a:picLocks noRot="1" noChangeAspect="1"/>
          </p:cNvPicPr>
          <p:nvPr>
            <a:videoFile r:link="rId1"/>
          </p:nvPr>
        </p:nvPicPr>
        <p:blipFill>
          <a:blip r:embed="rId3"/>
          <a:stretch>
            <a:fillRect/>
          </a:stretch>
        </p:blipFill>
        <p:spPr>
          <a:xfrm>
            <a:off x="1214435" y="873125"/>
            <a:ext cx="9763125" cy="5491758"/>
          </a:xfrm>
          <a:prstGeom prst="rect">
            <a:avLst/>
          </a:prstGeom>
        </p:spPr>
      </p:pic>
      <p:sp>
        <p:nvSpPr>
          <p:cNvPr id="6" name="Rectangle 5">
            <a:extLst>
              <a:ext uri="{FF2B5EF4-FFF2-40B4-BE49-F238E27FC236}">
                <a16:creationId xmlns:a16="http://schemas.microsoft.com/office/drawing/2014/main" id="{09751D30-8B6B-446A-891D-1C45A72C7514}"/>
              </a:ext>
            </a:extLst>
          </p:cNvPr>
          <p:cNvSpPr/>
          <p:nvPr/>
        </p:nvSpPr>
        <p:spPr>
          <a:xfrm>
            <a:off x="3326841" y="6488668"/>
            <a:ext cx="5538311" cy="369332"/>
          </a:xfrm>
          <a:prstGeom prst="rect">
            <a:avLst/>
          </a:prstGeom>
        </p:spPr>
        <p:txBody>
          <a:bodyPr wrap="none">
            <a:spAutoFit/>
          </a:bodyPr>
          <a:lstStyle/>
          <a:p>
            <a:r>
              <a:rPr lang="en-US" dirty="0"/>
              <a:t>https://www.youtube.com/watch?v=4iW9MN7vMpQ</a:t>
            </a:r>
          </a:p>
        </p:txBody>
      </p:sp>
    </p:spTree>
    <p:extLst>
      <p:ext uri="{BB962C8B-B14F-4D97-AF65-F5344CB8AC3E}">
        <p14:creationId xmlns:p14="http://schemas.microsoft.com/office/powerpoint/2010/main" val="9580636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294</TotalTime>
  <Words>726</Words>
  <Application>Microsoft Office PowerPoint</Application>
  <PresentationFormat>Widescreen</PresentationFormat>
  <Paragraphs>64</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Sassoon Infant Std</vt:lpstr>
      <vt:lpstr>Trebuchet MS</vt:lpstr>
      <vt:lpstr>Wingdings</vt:lpstr>
      <vt:lpstr>Wingdings 3</vt:lpstr>
      <vt:lpstr>Facet</vt:lpstr>
      <vt:lpstr>PowerPoint Presentation</vt:lpstr>
      <vt:lpstr>Welcome and Response</vt:lpstr>
      <vt:lpstr>PowerPoint Presentation</vt:lpstr>
      <vt:lpstr>PowerPoint Presentation</vt:lpstr>
      <vt:lpstr>PowerPoint Presentation</vt:lpstr>
      <vt:lpstr>PowerPoint Presentation</vt:lpstr>
      <vt:lpstr>Going Deeper</vt:lpstr>
      <vt:lpstr>Let’s sing! Choose:</vt:lpstr>
      <vt:lpstr>Let’s sing!</vt:lpstr>
      <vt:lpstr>Let’s sing!</vt:lpstr>
      <vt:lpstr>Message and Reflection  Remember all life is sacred, human, animals and nature.   Christians believe that humans are made in God’s image, how do you show that all life is sacred?  </vt:lpstr>
      <vt:lpstr>PowerPoint Presentation</vt:lpstr>
      <vt:lpstr>Go and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Bishops’ Lent Challenge 2023 Live Life Full this Lent</dc:title>
  <dc:creator>Mandy Flaherty</dc:creator>
  <cp:lastModifiedBy>Mandy Flaherty</cp:lastModifiedBy>
  <cp:revision>15</cp:revision>
  <dcterms:created xsi:type="dcterms:W3CDTF">2023-02-14T18:09:38Z</dcterms:created>
  <dcterms:modified xsi:type="dcterms:W3CDTF">2024-01-23T11:57:15Z</dcterms:modified>
</cp:coreProperties>
</file>